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7"/>
    <p:restoredTop sz="85096"/>
  </p:normalViewPr>
  <p:slideViewPr>
    <p:cSldViewPr snapToGrid="0">
      <p:cViewPr varScale="1">
        <p:scale>
          <a:sx n="137" d="100"/>
          <a:sy n="137" d="100"/>
        </p:scale>
        <p:origin x="10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altLang="zh-CN" sz="2000" b="0" i="0" u="none" strike="noStrike" cap="none" dirty="0">
                <a:solidFill>
                  <a:srgbClr val="000000"/>
                </a:solidFill>
                <a:effectLst/>
                <a:latin typeface="Arial"/>
                <a:ea typeface="Arial"/>
                <a:cs typeface="Arial"/>
                <a:sym typeface="Arial"/>
              </a:rPr>
              <a:t>Good morning, we are glad to be here to present the analysis and prediction of graduate admission using python programming language. </a:t>
            </a:r>
            <a:endParaRPr lang="zh-CN" altLang="zh-CN" sz="2000" b="0" i="0" u="none" strike="noStrike" cap="none" dirty="0">
              <a:solidFill>
                <a:srgbClr val="000000"/>
              </a:solidFill>
              <a:effectLst/>
              <a:latin typeface="Arial"/>
              <a:ea typeface="Arial"/>
              <a:cs typeface="Arial"/>
              <a:sym typeface="Arial"/>
            </a:endParaRPr>
          </a:p>
          <a:p>
            <a:pPr algn="l"/>
            <a:endParaRPr lang="en-US" altLang="zh-CN" sz="2000" b="0" i="0" u="none" strike="noStrike" cap="none" dirty="0">
              <a:solidFill>
                <a:srgbClr val="000000"/>
              </a:solidFill>
              <a:effectLst/>
              <a:latin typeface="Arial"/>
              <a:ea typeface="Arial"/>
              <a:cs typeface="Arial"/>
              <a:sym typeface="Arial"/>
            </a:endParaRPr>
          </a:p>
          <a:p>
            <a:pPr algn="l"/>
            <a:r>
              <a:rPr lang="en-US" altLang="zh-CN" sz="2000" b="0" i="0" u="none" strike="noStrike" cap="none" dirty="0">
                <a:solidFill>
                  <a:srgbClr val="000000"/>
                </a:solidFill>
                <a:effectLst/>
                <a:latin typeface="Arial"/>
                <a:ea typeface="Arial"/>
                <a:cs typeface="Arial"/>
                <a:sym typeface="Arial"/>
              </a:rPr>
              <a:t>Before start, allow me to introduce a friend of mine, her name is Sarah Wu, she is a senior student in </a:t>
            </a:r>
            <a:r>
              <a:rPr lang="en-US" altLang="zh-CN" sz="2000" b="0" i="0" u="none" strike="noStrike" cap="none" dirty="0" err="1">
                <a:solidFill>
                  <a:srgbClr val="000000"/>
                </a:solidFill>
                <a:effectLst/>
                <a:latin typeface="Arial"/>
                <a:ea typeface="Arial"/>
                <a:cs typeface="Arial"/>
                <a:sym typeface="Arial"/>
              </a:rPr>
              <a:t>HongKong</a:t>
            </a:r>
            <a:r>
              <a:rPr lang="en-US" altLang="zh-CN" sz="2000" b="0" i="0" u="none" strike="noStrike" cap="none" dirty="0">
                <a:solidFill>
                  <a:srgbClr val="000000"/>
                </a:solidFill>
                <a:effectLst/>
                <a:latin typeface="Arial"/>
                <a:ea typeface="Arial"/>
                <a:cs typeface="Arial"/>
                <a:sym typeface="Arial"/>
              </a:rPr>
              <a:t> University majoring in film director and business management. She has spent her three years in </a:t>
            </a:r>
            <a:r>
              <a:rPr lang="en-US" altLang="zh-CN" sz="2000" b="0" i="0" u="none" strike="noStrike" cap="none" dirty="0" err="1">
                <a:solidFill>
                  <a:srgbClr val="000000"/>
                </a:solidFill>
                <a:effectLst/>
                <a:latin typeface="Arial"/>
                <a:ea typeface="Arial"/>
                <a:cs typeface="Arial"/>
                <a:sym typeface="Arial"/>
              </a:rPr>
              <a:t>HongKong</a:t>
            </a:r>
            <a:r>
              <a:rPr lang="en-US" altLang="zh-CN" sz="2000" b="0" i="0" u="none" strike="noStrike" cap="none" dirty="0">
                <a:solidFill>
                  <a:srgbClr val="000000"/>
                </a:solidFill>
                <a:effectLst/>
                <a:latin typeface="Arial"/>
                <a:ea typeface="Arial"/>
                <a:cs typeface="Arial"/>
                <a:sym typeface="Arial"/>
              </a:rPr>
              <a:t> University and is planning to study abroad for her master degree. She has a dream to spend some time in California and UCLA is her favorite school not only because of the location, but also the reputation of filming majors. However, she is facing some concerns when she plans to apply for UCLA masters: as an international student, she did not know the key requirements if she applies for UCLA Masters, what is the estimate possibility to enter her dream school to provide a prediction and how to enhance the probability?</a:t>
            </a:r>
            <a:endParaRPr lang="zh-CN" altLang="zh-CN" sz="20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Solving Sarah’s three concerns of apply UCLA Master program becomes our main focus that from a data analytic perspective, there are three steps we need to conduct: first, analyzes the important factors of getting accepted by UCLA Master Program to generate a requirement list; secondly, predicts and estimates the possibilities of being accepted by particular university like UCLA, and thirdly, helps Sarah to enhance the possibilities of been accepted by her dream school, UCLA Masters.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Now, we are introducing our dataset, inspired by the UCLA graduate dataset. There are 9 columns as follows: serial number which indicate the order of each string, GRE score out of 340, TOEFL scores out of 120, University rating out of 5, statement of purpose out of 5, letter of recommendation strength out of 5, college GPA out of 10 ( this is the old format of </a:t>
            </a:r>
            <a:r>
              <a:rPr lang="en-US" altLang="zh-CN" sz="1100" b="0" i="0" u="none" strike="noStrike" cap="none" dirty="0" err="1">
                <a:solidFill>
                  <a:srgbClr val="000000"/>
                </a:solidFill>
                <a:effectLst/>
                <a:latin typeface="Arial"/>
                <a:ea typeface="Arial"/>
                <a:cs typeface="Arial"/>
                <a:sym typeface="Arial"/>
              </a:rPr>
              <a:t>HongKong</a:t>
            </a:r>
            <a:r>
              <a:rPr lang="en-US" altLang="zh-CN" sz="1100" b="0" i="0" u="none" strike="noStrike" cap="none" dirty="0">
                <a:solidFill>
                  <a:srgbClr val="000000"/>
                </a:solidFill>
                <a:effectLst/>
                <a:latin typeface="Arial"/>
                <a:ea typeface="Arial"/>
                <a:cs typeface="Arial"/>
                <a:sym typeface="Arial"/>
              </a:rPr>
              <a:t> University), research experience ( 0 is no experience whereas 1 has some experience, lastly the chance of admit ranging from 0 to 1 as percentage. Besides Serial Number, all of the eight columns in dataset are the variables and there are 400 rows in the dataset.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talk about the distribution of each variable later</a:t>
            </a:r>
            <a:endParaRPr dirty="0"/>
          </a:p>
        </p:txBody>
      </p:sp>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Here comes to the main part, data analysis. The aim of data analysis is to conduct a broad variety of analyzes and forecasting operations using the dataset. There are four steps: dataset overview, we import libraries and read the dataset to get a big picture and the basic information about this dataset; dataset inspection, we inspect the dataset by removing missing value and updating all numerical values to two decimals for easy to read. Data visualization, visualizes the distribution of each variable and the correlation between different parameters. Lastly, Data modeling, we take advantages of algorithms including linear regression, random forest and decision tree to get the desired results. </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7" name="Google Shape;1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100" b="0" i="0" u="none" strike="noStrike" cap="none" dirty="0">
                <a:solidFill>
                  <a:srgbClr val="000000"/>
                </a:solidFill>
                <a:effectLst/>
                <a:latin typeface="Arial"/>
                <a:ea typeface="Arial"/>
                <a:cs typeface="Arial"/>
                <a:sym typeface="Arial"/>
              </a:rPr>
              <a:t>For data overview, we installed some essential libraries: </a:t>
            </a:r>
            <a:r>
              <a:rPr lang="en-US" altLang="zh-CN" sz="1100" b="0" i="0" u="none" strike="noStrike" cap="none" dirty="0" err="1">
                <a:solidFill>
                  <a:srgbClr val="000000"/>
                </a:solidFill>
                <a:effectLst/>
                <a:latin typeface="Arial"/>
                <a:ea typeface="Arial"/>
                <a:cs typeface="Arial"/>
                <a:sym typeface="Arial"/>
              </a:rPr>
              <a:t>numpy</a:t>
            </a:r>
            <a:r>
              <a:rPr lang="en-US" altLang="zh-CN" sz="1100" b="0" i="0" u="none" strike="noStrike" cap="none" dirty="0">
                <a:solidFill>
                  <a:srgbClr val="000000"/>
                </a:solidFill>
                <a:effectLst/>
                <a:latin typeface="Arial"/>
                <a:ea typeface="Arial"/>
                <a:cs typeface="Arial"/>
                <a:sym typeface="Arial"/>
              </a:rPr>
              <a:t> to provide multi-dimensional array object; pandas as python data analysis library, Matplotlib as python 2D plotting library, seaborn for data visualization, datetime for manipulating dates and times, and </a:t>
            </a:r>
            <a:r>
              <a:rPr lang="en-US" altLang="zh-CN" sz="1100" b="0" i="0" u="none" strike="noStrike" cap="none" dirty="0" err="1">
                <a:solidFill>
                  <a:srgbClr val="000000"/>
                </a:solidFill>
                <a:effectLst/>
                <a:latin typeface="Arial"/>
                <a:ea typeface="Arial"/>
                <a:cs typeface="Arial"/>
                <a:sym typeface="Arial"/>
              </a:rPr>
              <a:t>Networkx</a:t>
            </a:r>
            <a:r>
              <a:rPr lang="en-US" altLang="zh-CN" sz="1100" b="0" i="0" u="none" strike="noStrike" cap="none" dirty="0">
                <a:solidFill>
                  <a:srgbClr val="000000"/>
                </a:solidFill>
                <a:effectLst/>
                <a:latin typeface="Arial"/>
                <a:ea typeface="Arial"/>
                <a:cs typeface="Arial"/>
                <a:sym typeface="Arial"/>
              </a:rPr>
              <a:t> to study graphs and networks.</a:t>
            </a:r>
            <a:endParaRPr lang="zh-CN" altLang="zh-CN"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63" name="Google Shape;16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本"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和文本"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0" name="Google Shape;20;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项内容"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900113"/>
            <a:ext cx="4038600" cy="2545556"/>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900113"/>
            <a:ext cx="4038600" cy="2545556"/>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www.kaggle.com/mohansacharya/graduate-admissions/ho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descr="无标题副本.png"/>
          <p:cNvPicPr preferRelativeResize="0"/>
          <p:nvPr/>
        </p:nvPicPr>
        <p:blipFill rotWithShape="1">
          <a:blip r:embed="rId3">
            <a:alphaModFix/>
          </a:blip>
          <a:srcRect b="5510"/>
          <a:stretch/>
        </p:blipFill>
        <p:spPr>
          <a:xfrm>
            <a:off x="-2" y="0"/>
            <a:ext cx="9180512" cy="5164038"/>
          </a:xfrm>
          <a:prstGeom prst="rect">
            <a:avLst/>
          </a:prstGeom>
          <a:noFill/>
          <a:ln>
            <a:noFill/>
          </a:ln>
        </p:spPr>
      </p:pic>
      <p:sp>
        <p:nvSpPr>
          <p:cNvPr id="85" name="Google Shape;85;p13"/>
          <p:cNvSpPr txBox="1"/>
          <p:nvPr/>
        </p:nvSpPr>
        <p:spPr>
          <a:xfrm>
            <a:off x="-2" y="817465"/>
            <a:ext cx="9180512"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zh-CN" sz="4400" b="1" i="0" u="none" strike="noStrike" cap="none">
                <a:solidFill>
                  <a:schemeClr val="lt1"/>
                </a:solidFill>
                <a:latin typeface="Calibri"/>
                <a:ea typeface="Calibri"/>
                <a:cs typeface="Calibri"/>
                <a:sym typeface="Calibri"/>
              </a:rPr>
              <a:t>Graduate Admission</a:t>
            </a:r>
            <a:endParaRPr sz="4400" b="1" i="0" u="none" strike="noStrike" cap="none">
              <a:solidFill>
                <a:schemeClr val="lt1"/>
              </a:solidFill>
              <a:latin typeface="Calibri"/>
              <a:ea typeface="Calibri"/>
              <a:cs typeface="Calibri"/>
              <a:sym typeface="Calibri"/>
            </a:endParaRPr>
          </a:p>
        </p:txBody>
      </p:sp>
      <p:sp>
        <p:nvSpPr>
          <p:cNvPr id="86" name="Google Shape;86;p13"/>
          <p:cNvSpPr/>
          <p:nvPr/>
        </p:nvSpPr>
        <p:spPr>
          <a:xfrm>
            <a:off x="1618952" y="1755882"/>
            <a:ext cx="5942603"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1" i="0" u="none" strike="noStrike" cap="none">
                <a:solidFill>
                  <a:schemeClr val="lt1"/>
                </a:solidFill>
                <a:latin typeface="Calibri"/>
                <a:ea typeface="Calibri"/>
                <a:cs typeface="Calibri"/>
                <a:sym typeface="Calibri"/>
              </a:rPr>
              <a:t>The Analysis and Prediction of Graduate Admissions using Python language   </a:t>
            </a:r>
            <a:endParaRPr sz="1400" b="0" i="0" u="none" strike="noStrike" cap="none">
              <a:solidFill>
                <a:srgbClr val="000000"/>
              </a:solidFill>
              <a:latin typeface="Arial"/>
              <a:ea typeface="Arial"/>
              <a:cs typeface="Arial"/>
              <a:sym typeface="Arial"/>
            </a:endParaRPr>
          </a:p>
        </p:txBody>
      </p:sp>
      <p:sp>
        <p:nvSpPr>
          <p:cNvPr id="87" name="Google Shape;87;p13"/>
          <p:cNvSpPr/>
          <p:nvPr/>
        </p:nvSpPr>
        <p:spPr>
          <a:xfrm>
            <a:off x="3138131" y="3431942"/>
            <a:ext cx="2891966" cy="34922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dirty="0">
                <a:solidFill>
                  <a:schemeClr val="lt1"/>
                </a:solidFill>
                <a:latin typeface="Calibri"/>
                <a:ea typeface="Calibri"/>
                <a:cs typeface="Calibri"/>
                <a:sym typeface="Calibri"/>
              </a:rPr>
              <a:t>Echo Liu</a:t>
            </a:r>
            <a:endParaRPr sz="14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2" descr="无标题副本.png"/>
          <p:cNvPicPr preferRelativeResize="0"/>
          <p:nvPr/>
        </p:nvPicPr>
        <p:blipFill rotWithShape="1">
          <a:blip r:embed="rId3">
            <a:alphaModFix/>
          </a:blip>
          <a:srcRect t="55771" b="5510"/>
          <a:stretch/>
        </p:blipFill>
        <p:spPr>
          <a:xfrm>
            <a:off x="-18256" y="-13597"/>
            <a:ext cx="9162256" cy="493934"/>
          </a:xfrm>
          <a:prstGeom prst="rect">
            <a:avLst/>
          </a:prstGeom>
          <a:noFill/>
          <a:ln>
            <a:noFill/>
          </a:ln>
        </p:spPr>
      </p:pic>
      <p:sp>
        <p:nvSpPr>
          <p:cNvPr id="198" name="Google Shape;198;p22"/>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Distribution of GRE and TOEFL Scores</a:t>
            </a:r>
            <a:endParaRPr sz="2800" b="1" i="0" u="none" strike="noStrike" cap="none">
              <a:solidFill>
                <a:schemeClr val="dk1"/>
              </a:solidFill>
              <a:latin typeface="Calibri"/>
              <a:ea typeface="Calibri"/>
              <a:cs typeface="Calibri"/>
              <a:sym typeface="Calibri"/>
            </a:endParaRPr>
          </a:p>
        </p:txBody>
      </p:sp>
      <p:sp>
        <p:nvSpPr>
          <p:cNvPr id="199" name="Google Shape;199;p22"/>
          <p:cNvSpPr/>
          <p:nvPr/>
        </p:nvSpPr>
        <p:spPr>
          <a:xfrm>
            <a:off x="316102" y="1003557"/>
            <a:ext cx="235673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Distribution of GRE Scores</a:t>
            </a:r>
            <a:endParaRPr/>
          </a:p>
        </p:txBody>
      </p:sp>
      <p:pic>
        <p:nvPicPr>
          <p:cNvPr id="200" name="Google Shape;200;p22"/>
          <p:cNvPicPr preferRelativeResize="0"/>
          <p:nvPr/>
        </p:nvPicPr>
        <p:blipFill rotWithShape="1">
          <a:blip r:embed="rId4">
            <a:alphaModFix/>
          </a:blip>
          <a:srcRect/>
          <a:stretch/>
        </p:blipFill>
        <p:spPr>
          <a:xfrm>
            <a:off x="941854" y="1406487"/>
            <a:ext cx="2561680" cy="1635768"/>
          </a:xfrm>
          <a:prstGeom prst="rect">
            <a:avLst/>
          </a:prstGeom>
          <a:noFill/>
          <a:ln>
            <a:noFill/>
          </a:ln>
        </p:spPr>
      </p:pic>
      <p:pic>
        <p:nvPicPr>
          <p:cNvPr id="201" name="Google Shape;201;p22"/>
          <p:cNvPicPr preferRelativeResize="0"/>
          <p:nvPr/>
        </p:nvPicPr>
        <p:blipFill rotWithShape="1">
          <a:blip r:embed="rId5">
            <a:alphaModFix/>
          </a:blip>
          <a:srcRect/>
          <a:stretch/>
        </p:blipFill>
        <p:spPr>
          <a:xfrm>
            <a:off x="941854" y="3128462"/>
            <a:ext cx="2561680" cy="1679032"/>
          </a:xfrm>
          <a:prstGeom prst="rect">
            <a:avLst/>
          </a:prstGeom>
          <a:noFill/>
          <a:ln>
            <a:noFill/>
          </a:ln>
        </p:spPr>
      </p:pic>
      <p:sp>
        <p:nvSpPr>
          <p:cNvPr id="202" name="Google Shape;202;p22"/>
          <p:cNvSpPr/>
          <p:nvPr/>
        </p:nvSpPr>
        <p:spPr>
          <a:xfrm>
            <a:off x="4739179" y="998347"/>
            <a:ext cx="25314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Distribution of TOEFL Scores</a:t>
            </a:r>
            <a:endParaRPr/>
          </a:p>
        </p:txBody>
      </p:sp>
      <p:pic>
        <p:nvPicPr>
          <p:cNvPr id="203" name="Google Shape;203;p22"/>
          <p:cNvPicPr preferRelativeResize="0"/>
          <p:nvPr/>
        </p:nvPicPr>
        <p:blipFill rotWithShape="1">
          <a:blip r:embed="rId6">
            <a:alphaModFix/>
          </a:blip>
          <a:srcRect/>
          <a:stretch/>
        </p:blipFill>
        <p:spPr>
          <a:xfrm>
            <a:off x="5193553" y="1336901"/>
            <a:ext cx="2737327" cy="1660559"/>
          </a:xfrm>
          <a:prstGeom prst="rect">
            <a:avLst/>
          </a:prstGeom>
          <a:noFill/>
          <a:ln>
            <a:noFill/>
          </a:ln>
        </p:spPr>
      </p:pic>
      <p:pic>
        <p:nvPicPr>
          <p:cNvPr id="204" name="Google Shape;204;p22"/>
          <p:cNvPicPr preferRelativeResize="0"/>
          <p:nvPr/>
        </p:nvPicPr>
        <p:blipFill rotWithShape="1">
          <a:blip r:embed="rId7">
            <a:alphaModFix/>
          </a:blip>
          <a:srcRect/>
          <a:stretch/>
        </p:blipFill>
        <p:spPr>
          <a:xfrm>
            <a:off x="5232215" y="3181851"/>
            <a:ext cx="2660004" cy="1673822"/>
          </a:xfrm>
          <a:prstGeom prst="rect">
            <a:avLst/>
          </a:prstGeom>
          <a:noFill/>
          <a:ln>
            <a:noFill/>
          </a:ln>
        </p:spPr>
      </p:pic>
      <p:sp>
        <p:nvSpPr>
          <p:cNvPr id="205" name="Google Shape;205;p22"/>
          <p:cNvSpPr/>
          <p:nvPr/>
        </p:nvSpPr>
        <p:spPr>
          <a:xfrm>
            <a:off x="6296978" y="1521292"/>
            <a:ext cx="530475" cy="12213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2"/>
          <p:cNvSpPr/>
          <p:nvPr/>
        </p:nvSpPr>
        <p:spPr>
          <a:xfrm>
            <a:off x="1972361" y="1562565"/>
            <a:ext cx="628436" cy="127358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descr="无标题副本.png"/>
          <p:cNvPicPr preferRelativeResize="0"/>
          <p:nvPr/>
        </p:nvPicPr>
        <p:blipFill rotWithShape="1">
          <a:blip r:embed="rId3">
            <a:alphaModFix/>
          </a:blip>
          <a:srcRect t="55771" b="5510"/>
          <a:stretch/>
        </p:blipFill>
        <p:spPr>
          <a:xfrm>
            <a:off x="0" y="-16724"/>
            <a:ext cx="9180512" cy="445029"/>
          </a:xfrm>
          <a:prstGeom prst="rect">
            <a:avLst/>
          </a:prstGeom>
          <a:noFill/>
          <a:ln>
            <a:noFill/>
          </a:ln>
        </p:spPr>
      </p:pic>
      <p:sp>
        <p:nvSpPr>
          <p:cNvPr id="212" name="Google Shape;212;p23"/>
          <p:cNvSpPr txBox="1"/>
          <p:nvPr/>
        </p:nvSpPr>
        <p:spPr>
          <a:xfrm>
            <a:off x="-36512" y="26739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Distribution of Other Variables</a:t>
            </a:r>
            <a:endParaRPr sz="2800" b="1" i="0" u="none" strike="noStrike" cap="none">
              <a:solidFill>
                <a:schemeClr val="dk1"/>
              </a:solidFill>
              <a:latin typeface="Calibri"/>
              <a:ea typeface="Calibri"/>
              <a:cs typeface="Calibri"/>
              <a:sym typeface="Calibri"/>
            </a:endParaRPr>
          </a:p>
        </p:txBody>
      </p:sp>
      <p:sp>
        <p:nvSpPr>
          <p:cNvPr id="213" name="Google Shape;213;p23"/>
          <p:cNvSpPr/>
          <p:nvPr/>
        </p:nvSpPr>
        <p:spPr>
          <a:xfrm>
            <a:off x="653752" y="814038"/>
            <a:ext cx="211788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SOP ratings</a:t>
            </a:r>
            <a:endParaRPr/>
          </a:p>
        </p:txBody>
      </p:sp>
      <p:pic>
        <p:nvPicPr>
          <p:cNvPr id="214" name="Google Shape;214;p23"/>
          <p:cNvPicPr preferRelativeResize="0"/>
          <p:nvPr/>
        </p:nvPicPr>
        <p:blipFill rotWithShape="1">
          <a:blip r:embed="rId4">
            <a:alphaModFix/>
          </a:blip>
          <a:srcRect/>
          <a:stretch/>
        </p:blipFill>
        <p:spPr>
          <a:xfrm>
            <a:off x="653752" y="1108930"/>
            <a:ext cx="2643121" cy="1799800"/>
          </a:xfrm>
          <a:prstGeom prst="rect">
            <a:avLst/>
          </a:prstGeom>
          <a:noFill/>
          <a:ln>
            <a:noFill/>
          </a:ln>
        </p:spPr>
      </p:pic>
      <p:pic>
        <p:nvPicPr>
          <p:cNvPr id="215" name="Google Shape;215;p23"/>
          <p:cNvPicPr preferRelativeResize="0"/>
          <p:nvPr/>
        </p:nvPicPr>
        <p:blipFill rotWithShape="1">
          <a:blip r:embed="rId5">
            <a:alphaModFix/>
          </a:blip>
          <a:srcRect/>
          <a:stretch/>
        </p:blipFill>
        <p:spPr>
          <a:xfrm>
            <a:off x="653752" y="3199176"/>
            <a:ext cx="2810901" cy="1825592"/>
          </a:xfrm>
          <a:prstGeom prst="rect">
            <a:avLst/>
          </a:prstGeom>
          <a:noFill/>
          <a:ln>
            <a:noFill/>
          </a:ln>
        </p:spPr>
      </p:pic>
      <p:sp>
        <p:nvSpPr>
          <p:cNvPr id="216" name="Google Shape;216;p23"/>
          <p:cNvSpPr/>
          <p:nvPr/>
        </p:nvSpPr>
        <p:spPr>
          <a:xfrm>
            <a:off x="653752" y="2817646"/>
            <a:ext cx="25298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University Rating</a:t>
            </a:r>
            <a:endParaRPr/>
          </a:p>
        </p:txBody>
      </p:sp>
      <p:sp>
        <p:nvSpPr>
          <p:cNvPr id="217" name="Google Shape;217;p23"/>
          <p:cNvSpPr/>
          <p:nvPr/>
        </p:nvSpPr>
        <p:spPr>
          <a:xfrm>
            <a:off x="5279021" y="770408"/>
            <a:ext cx="168988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CGPA</a:t>
            </a:r>
            <a:endParaRPr/>
          </a:p>
        </p:txBody>
      </p:sp>
      <p:pic>
        <p:nvPicPr>
          <p:cNvPr id="218" name="Google Shape;218;p23"/>
          <p:cNvPicPr preferRelativeResize="0"/>
          <p:nvPr/>
        </p:nvPicPr>
        <p:blipFill rotWithShape="1">
          <a:blip r:embed="rId6">
            <a:alphaModFix/>
          </a:blip>
          <a:srcRect r="9800" b="-264"/>
          <a:stretch/>
        </p:blipFill>
        <p:spPr>
          <a:xfrm>
            <a:off x="5279021" y="1061445"/>
            <a:ext cx="2539518" cy="1845220"/>
          </a:xfrm>
          <a:prstGeom prst="rect">
            <a:avLst/>
          </a:prstGeom>
          <a:noFill/>
          <a:ln>
            <a:noFill/>
          </a:ln>
        </p:spPr>
      </p:pic>
      <p:sp>
        <p:nvSpPr>
          <p:cNvPr id="219" name="Google Shape;219;p23"/>
          <p:cNvSpPr/>
          <p:nvPr/>
        </p:nvSpPr>
        <p:spPr>
          <a:xfrm>
            <a:off x="5279021" y="2792937"/>
            <a:ext cx="279435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Distribution of Research Experience</a:t>
            </a:r>
            <a:endParaRPr/>
          </a:p>
        </p:txBody>
      </p:sp>
      <p:pic>
        <p:nvPicPr>
          <p:cNvPr id="220" name="Google Shape;220;p23"/>
          <p:cNvPicPr preferRelativeResize="0"/>
          <p:nvPr/>
        </p:nvPicPr>
        <p:blipFill rotWithShape="1">
          <a:blip r:embed="rId7">
            <a:alphaModFix/>
          </a:blip>
          <a:srcRect/>
          <a:stretch/>
        </p:blipFill>
        <p:spPr>
          <a:xfrm>
            <a:off x="5279021" y="3234393"/>
            <a:ext cx="2950364" cy="1701365"/>
          </a:xfrm>
          <a:prstGeom prst="rect">
            <a:avLst/>
          </a:prstGeom>
          <a:noFill/>
          <a:ln>
            <a:noFill/>
          </a:ln>
        </p:spPr>
      </p:pic>
      <p:sp>
        <p:nvSpPr>
          <p:cNvPr id="221" name="Google Shape;221;p23"/>
          <p:cNvSpPr/>
          <p:nvPr/>
        </p:nvSpPr>
        <p:spPr>
          <a:xfrm>
            <a:off x="6384137" y="1234548"/>
            <a:ext cx="740132" cy="138528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3"/>
          <p:cNvSpPr/>
          <p:nvPr/>
        </p:nvSpPr>
        <p:spPr>
          <a:xfrm>
            <a:off x="1975312" y="1276352"/>
            <a:ext cx="555118" cy="1386756"/>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4" descr="无标题副本.png"/>
          <p:cNvPicPr preferRelativeResize="0"/>
          <p:nvPr/>
        </p:nvPicPr>
        <p:blipFill rotWithShape="1">
          <a:blip r:embed="rId3">
            <a:alphaModFix/>
          </a:blip>
          <a:srcRect t="55771" b="5510"/>
          <a:stretch/>
        </p:blipFill>
        <p:spPr>
          <a:xfrm>
            <a:off x="-18256" y="-17021"/>
            <a:ext cx="9180512" cy="497358"/>
          </a:xfrm>
          <a:prstGeom prst="rect">
            <a:avLst/>
          </a:prstGeom>
          <a:noFill/>
          <a:ln>
            <a:noFill/>
          </a:ln>
        </p:spPr>
      </p:pic>
      <p:sp>
        <p:nvSpPr>
          <p:cNvPr id="228" name="Google Shape;228;p24"/>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Correlations Between Variables</a:t>
            </a:r>
            <a:endParaRPr sz="2800" b="1" i="0" u="none" strike="noStrike" cap="none">
              <a:solidFill>
                <a:schemeClr val="dk1"/>
              </a:solidFill>
              <a:latin typeface="Calibri"/>
              <a:ea typeface="Calibri"/>
              <a:cs typeface="Calibri"/>
              <a:sym typeface="Calibri"/>
            </a:endParaRPr>
          </a:p>
        </p:txBody>
      </p:sp>
      <p:sp>
        <p:nvSpPr>
          <p:cNvPr id="229" name="Google Shape;229;p24"/>
          <p:cNvSpPr/>
          <p:nvPr/>
        </p:nvSpPr>
        <p:spPr>
          <a:xfrm>
            <a:off x="592037" y="1137208"/>
            <a:ext cx="336021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GRE and TOEFL Scores</a:t>
            </a:r>
            <a:endParaRPr/>
          </a:p>
        </p:txBody>
      </p:sp>
      <p:sp>
        <p:nvSpPr>
          <p:cNvPr id="230" name="Google Shape;230;p24"/>
          <p:cNvSpPr/>
          <p:nvPr/>
        </p:nvSpPr>
        <p:spPr>
          <a:xfrm>
            <a:off x="4953699" y="1137207"/>
            <a:ext cx="316684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GRE and CGPA</a:t>
            </a:r>
            <a:endParaRPr/>
          </a:p>
        </p:txBody>
      </p:sp>
      <p:pic>
        <p:nvPicPr>
          <p:cNvPr id="231" name="Google Shape;231;p24"/>
          <p:cNvPicPr preferRelativeResize="0"/>
          <p:nvPr/>
        </p:nvPicPr>
        <p:blipFill rotWithShape="1">
          <a:blip r:embed="rId4">
            <a:alphaModFix/>
          </a:blip>
          <a:srcRect/>
          <a:stretch/>
        </p:blipFill>
        <p:spPr>
          <a:xfrm>
            <a:off x="4666295" y="1597942"/>
            <a:ext cx="3940810" cy="2354926"/>
          </a:xfrm>
          <a:prstGeom prst="rect">
            <a:avLst/>
          </a:prstGeom>
          <a:noFill/>
          <a:ln>
            <a:noFill/>
          </a:ln>
        </p:spPr>
      </p:pic>
      <p:pic>
        <p:nvPicPr>
          <p:cNvPr id="232" name="Google Shape;232;p24"/>
          <p:cNvPicPr preferRelativeResize="0"/>
          <p:nvPr/>
        </p:nvPicPr>
        <p:blipFill rotWithShape="1">
          <a:blip r:embed="rId5">
            <a:alphaModFix/>
          </a:blip>
          <a:srcRect/>
          <a:stretch/>
        </p:blipFill>
        <p:spPr>
          <a:xfrm>
            <a:off x="445192" y="1597941"/>
            <a:ext cx="3653907" cy="23549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5" descr="无标题副本.png"/>
          <p:cNvPicPr preferRelativeResize="0"/>
          <p:nvPr/>
        </p:nvPicPr>
        <p:blipFill rotWithShape="1">
          <a:blip r:embed="rId3">
            <a:alphaModFix/>
          </a:blip>
          <a:srcRect t="55771" b="5510"/>
          <a:stretch/>
        </p:blipFill>
        <p:spPr>
          <a:xfrm>
            <a:off x="0" y="-22375"/>
            <a:ext cx="9144000" cy="502712"/>
          </a:xfrm>
          <a:prstGeom prst="rect">
            <a:avLst/>
          </a:prstGeom>
          <a:noFill/>
          <a:ln>
            <a:noFill/>
          </a:ln>
        </p:spPr>
      </p:pic>
      <p:sp>
        <p:nvSpPr>
          <p:cNvPr id="238" name="Google Shape;238;p25"/>
          <p:cNvSpPr/>
          <p:nvPr/>
        </p:nvSpPr>
        <p:spPr>
          <a:xfrm>
            <a:off x="173452" y="1074600"/>
            <a:ext cx="383796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CGPA and University Rating</a:t>
            </a:r>
            <a:endParaRPr/>
          </a:p>
        </p:txBody>
      </p:sp>
      <p:pic>
        <p:nvPicPr>
          <p:cNvPr id="239" name="Google Shape;239;p25"/>
          <p:cNvPicPr preferRelativeResize="0"/>
          <p:nvPr/>
        </p:nvPicPr>
        <p:blipFill rotWithShape="1">
          <a:blip r:embed="rId4">
            <a:alphaModFix/>
          </a:blip>
          <a:srcRect/>
          <a:stretch/>
        </p:blipFill>
        <p:spPr>
          <a:xfrm>
            <a:off x="347731" y="1453420"/>
            <a:ext cx="3200812" cy="2692885"/>
          </a:xfrm>
          <a:prstGeom prst="rect">
            <a:avLst/>
          </a:prstGeom>
          <a:noFill/>
          <a:ln>
            <a:noFill/>
          </a:ln>
        </p:spPr>
      </p:pic>
      <p:sp>
        <p:nvSpPr>
          <p:cNvPr id="240" name="Google Shape;240;p25"/>
          <p:cNvSpPr txBox="1"/>
          <p:nvPr/>
        </p:nvSpPr>
        <p:spPr>
          <a:xfrm>
            <a:off x="-36512"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Correlations Between Variables</a:t>
            </a:r>
            <a:endParaRPr sz="2800" b="1" i="0" u="none" strike="noStrike" cap="none">
              <a:solidFill>
                <a:schemeClr val="dk1"/>
              </a:solidFill>
              <a:latin typeface="Calibri"/>
              <a:ea typeface="Calibri"/>
              <a:cs typeface="Calibri"/>
              <a:sym typeface="Calibri"/>
            </a:endParaRPr>
          </a:p>
        </p:txBody>
      </p:sp>
      <p:pic>
        <p:nvPicPr>
          <p:cNvPr id="241" name="Google Shape;241;p25"/>
          <p:cNvPicPr preferRelativeResize="0"/>
          <p:nvPr/>
        </p:nvPicPr>
        <p:blipFill rotWithShape="1">
          <a:blip r:embed="rId5">
            <a:alphaModFix/>
          </a:blip>
          <a:srcRect/>
          <a:stretch/>
        </p:blipFill>
        <p:spPr>
          <a:xfrm>
            <a:off x="3896096" y="1522602"/>
            <a:ext cx="4936863" cy="2690631"/>
          </a:xfrm>
          <a:prstGeom prst="rect">
            <a:avLst/>
          </a:prstGeom>
          <a:noFill/>
          <a:ln>
            <a:noFill/>
          </a:ln>
        </p:spPr>
      </p:pic>
      <p:sp>
        <p:nvSpPr>
          <p:cNvPr id="242" name="Google Shape;242;p25"/>
          <p:cNvSpPr/>
          <p:nvPr/>
        </p:nvSpPr>
        <p:spPr>
          <a:xfrm>
            <a:off x="4201566" y="1074600"/>
            <a:ext cx="469011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Correlation between All Variables except Serial No. Column</a:t>
            </a:r>
            <a:endParaRPr/>
          </a:p>
        </p:txBody>
      </p:sp>
      <p:sp>
        <p:nvSpPr>
          <p:cNvPr id="243" name="Google Shape;243;p25"/>
          <p:cNvSpPr/>
          <p:nvPr/>
        </p:nvSpPr>
        <p:spPr>
          <a:xfrm>
            <a:off x="6194854" y="1672281"/>
            <a:ext cx="626076" cy="140043"/>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4" name="Google Shape;244;p25"/>
          <p:cNvSpPr/>
          <p:nvPr/>
        </p:nvSpPr>
        <p:spPr>
          <a:xfrm>
            <a:off x="6194854" y="2380735"/>
            <a:ext cx="626076" cy="11533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5" name="Google Shape;245;p25"/>
          <p:cNvSpPr/>
          <p:nvPr/>
        </p:nvSpPr>
        <p:spPr>
          <a:xfrm>
            <a:off x="5338119" y="2652584"/>
            <a:ext cx="576649" cy="107092"/>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6" name="Google Shape;246;p25"/>
          <p:cNvSpPr/>
          <p:nvPr/>
        </p:nvSpPr>
        <p:spPr>
          <a:xfrm>
            <a:off x="5914768" y="3056238"/>
            <a:ext cx="584886" cy="12356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47" name="Google Shape;247;p25"/>
          <p:cNvSpPr/>
          <p:nvPr/>
        </p:nvSpPr>
        <p:spPr>
          <a:xfrm>
            <a:off x="5914768" y="4011827"/>
            <a:ext cx="584886" cy="134478"/>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6" descr="无标题副本.png"/>
          <p:cNvPicPr preferRelativeResize="0"/>
          <p:nvPr/>
        </p:nvPicPr>
        <p:blipFill rotWithShape="1">
          <a:blip r:embed="rId3">
            <a:alphaModFix/>
          </a:blip>
          <a:srcRect t="-1" r="16938" b="47943"/>
          <a:stretch/>
        </p:blipFill>
        <p:spPr>
          <a:xfrm>
            <a:off x="4697834" y="-1"/>
            <a:ext cx="4464427" cy="5240421"/>
          </a:xfrm>
          <a:prstGeom prst="rect">
            <a:avLst/>
          </a:prstGeom>
          <a:noFill/>
          <a:ln>
            <a:noFill/>
          </a:ln>
        </p:spPr>
      </p:pic>
      <p:sp>
        <p:nvSpPr>
          <p:cNvPr id="253" name="Google Shape;253;p26"/>
          <p:cNvSpPr txBox="1"/>
          <p:nvPr/>
        </p:nvSpPr>
        <p:spPr>
          <a:xfrm>
            <a:off x="-261520" y="390242"/>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Correlation </a:t>
            </a:r>
            <a:r>
              <a:rPr lang="zh-CN" sz="2800" b="1" i="0" u="none" strike="noStrike" cap="none">
                <a:solidFill>
                  <a:schemeClr val="lt1"/>
                </a:solidFill>
                <a:latin typeface="Calibri"/>
                <a:ea typeface="Calibri"/>
                <a:cs typeface="Calibri"/>
                <a:sym typeface="Calibri"/>
              </a:rPr>
              <a:t>Matrix</a:t>
            </a:r>
            <a:endParaRPr sz="2800" b="1" i="0" u="none" strike="noStrike" cap="none">
              <a:solidFill>
                <a:schemeClr val="lt1"/>
              </a:solidFill>
              <a:latin typeface="Calibri"/>
              <a:ea typeface="Calibri"/>
              <a:cs typeface="Calibri"/>
              <a:sym typeface="Calibri"/>
            </a:endParaRPr>
          </a:p>
        </p:txBody>
      </p:sp>
      <p:sp>
        <p:nvSpPr>
          <p:cNvPr id="254" name="Google Shape;254;p26"/>
          <p:cNvSpPr txBox="1"/>
          <p:nvPr/>
        </p:nvSpPr>
        <p:spPr>
          <a:xfrm>
            <a:off x="4873731" y="1410031"/>
            <a:ext cx="3783724" cy="31393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We can clearly see that some variables are highly correlated while some are not, variables that are highly correlated are: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zh-CN" sz="1800" b="0" i="0" u="none" strike="noStrike" cap="none">
                <a:solidFill>
                  <a:schemeClr val="lt1"/>
                </a:solidFill>
                <a:latin typeface="Calibri"/>
                <a:ea typeface="Calibri"/>
                <a:cs typeface="Calibri"/>
                <a:sym typeface="Calibri"/>
              </a:rPr>
              <a:t>TOEFL Score and GRE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CGPA and GRE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CGPA and TOEFL Score</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zh-CN" sz="1800" b="0" i="0" u="none" strike="noStrike" cap="none">
                <a:solidFill>
                  <a:schemeClr val="lt1"/>
                </a:solidFill>
                <a:latin typeface="Calibri"/>
                <a:ea typeface="Calibri"/>
                <a:cs typeface="Calibri"/>
                <a:sym typeface="Calibri"/>
              </a:rPr>
              <a:t>Chance of admit and GRE score, TOEFL score, and CGPA</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55" name="Google Shape;255;p26"/>
          <p:cNvPicPr preferRelativeResize="0"/>
          <p:nvPr/>
        </p:nvPicPr>
        <p:blipFill rotWithShape="1">
          <a:blip r:embed="rId4">
            <a:alphaModFix/>
          </a:blip>
          <a:srcRect/>
          <a:stretch/>
        </p:blipFill>
        <p:spPr>
          <a:xfrm>
            <a:off x="541188" y="1141057"/>
            <a:ext cx="3651840" cy="34812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sp>
        <p:nvSpPr>
          <p:cNvPr id="261" name="Google Shape;261;p27"/>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chemeClr val="dk1"/>
              </a:buClr>
              <a:buSzPts val="3200"/>
              <a:buNone/>
            </a:pPr>
            <a:endParaRPr/>
          </a:p>
        </p:txBody>
      </p:sp>
      <p:pic>
        <p:nvPicPr>
          <p:cNvPr id="262" name="Google Shape;262;p27" descr="无标题副本.png"/>
          <p:cNvPicPr preferRelativeResize="0"/>
          <p:nvPr/>
        </p:nvPicPr>
        <p:blipFill rotWithShape="1">
          <a:blip r:embed="rId3">
            <a:alphaModFix/>
          </a:blip>
          <a:srcRect r="16936" b="47941"/>
          <a:stretch/>
        </p:blipFill>
        <p:spPr>
          <a:xfrm>
            <a:off x="0" y="0"/>
            <a:ext cx="9180512" cy="5240422"/>
          </a:xfrm>
          <a:prstGeom prst="rect">
            <a:avLst/>
          </a:prstGeom>
          <a:noFill/>
          <a:ln>
            <a:noFill/>
          </a:ln>
        </p:spPr>
      </p:pic>
      <p:sp>
        <p:nvSpPr>
          <p:cNvPr id="263" name="Google Shape;263;p27"/>
          <p:cNvSpPr txBox="1"/>
          <p:nvPr/>
        </p:nvSpPr>
        <p:spPr>
          <a:xfrm>
            <a:off x="-18256" y="480337"/>
            <a:ext cx="918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Assessing the Fit of Regression Models</a:t>
            </a:r>
            <a:endParaRPr sz="2800" b="1" i="0" u="none" strike="noStrike" cap="none">
              <a:solidFill>
                <a:schemeClr val="lt1"/>
              </a:solidFill>
              <a:latin typeface="Calibri"/>
              <a:ea typeface="Calibri"/>
              <a:cs typeface="Calibri"/>
              <a:sym typeface="Calibri"/>
            </a:endParaRPr>
          </a:p>
        </p:txBody>
      </p:sp>
      <p:sp>
        <p:nvSpPr>
          <p:cNvPr id="264" name="Google Shape;264;p27"/>
          <p:cNvSpPr txBox="1"/>
          <p:nvPr/>
        </p:nvSpPr>
        <p:spPr>
          <a:xfrm>
            <a:off x="134975" y="1426175"/>
            <a:ext cx="4564800" cy="270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R2 Score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How close the data are to the fitted regression line.</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R-squared is always between 0 and 100%:</a:t>
            </a:r>
            <a:endParaRPr sz="1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           0% -------------------------------------------------100% </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65" name="Google Shape;265;p27"/>
          <p:cNvSpPr txBox="1"/>
          <p:nvPr/>
        </p:nvSpPr>
        <p:spPr>
          <a:xfrm>
            <a:off x="4444200" y="1383713"/>
            <a:ext cx="4699800" cy="332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Mean Squared Error</a:t>
            </a: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Error means the difference between the observed values y1, y2, y3, … and the predicted ones pred(y1), pred(y2), pred(y3)...</a:t>
            </a:r>
            <a:endParaRPr sz="14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a:p>
            <a:pPr marL="457200" marR="0" lvl="0" indent="-317500" algn="l" rtl="0">
              <a:lnSpc>
                <a:spcPct val="100000"/>
              </a:lnSpc>
              <a:spcBef>
                <a:spcPts val="0"/>
              </a:spcBef>
              <a:spcAft>
                <a:spcPts val="0"/>
              </a:spcAft>
              <a:buClr>
                <a:srgbClr val="FFFFFF"/>
              </a:buClr>
              <a:buSzPts val="1400"/>
              <a:buFont typeface="Calibri"/>
              <a:buChar char="●"/>
            </a:pPr>
            <a:r>
              <a:rPr lang="zh-CN" sz="1400" b="0" i="0" u="none" strike="noStrike" cap="none">
                <a:solidFill>
                  <a:srgbClr val="FFFFFF"/>
                </a:solidFill>
                <a:latin typeface="Calibri"/>
                <a:ea typeface="Calibri"/>
                <a:cs typeface="Calibri"/>
                <a:sym typeface="Calibri"/>
              </a:rPr>
              <a:t>lower is better:</a:t>
            </a:r>
            <a:endParaRPr sz="1400" b="0" i="0" u="none" strike="noStrike" cap="none">
              <a:solidFill>
                <a:srgbClr val="FFFF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low----------------------------------------------higher</a:t>
            </a:r>
            <a:endParaRPr sz="1400" b="0" i="0" u="none" strike="noStrike" cap="none">
              <a:solidFill>
                <a:srgbClr val="FFFFFF"/>
              </a:solidFill>
              <a:latin typeface="Calibri"/>
              <a:ea typeface="Calibri"/>
              <a:cs typeface="Calibri"/>
              <a:sym typeface="Calibri"/>
            </a:endParaRPr>
          </a:p>
        </p:txBody>
      </p:sp>
      <p:pic>
        <p:nvPicPr>
          <p:cNvPr id="266" name="Google Shape;266;p27"/>
          <p:cNvPicPr preferRelativeResize="0"/>
          <p:nvPr/>
        </p:nvPicPr>
        <p:blipFill rotWithShape="1">
          <a:blip r:embed="rId4">
            <a:alphaModFix/>
          </a:blip>
          <a:srcRect/>
          <a:stretch/>
        </p:blipFill>
        <p:spPr>
          <a:xfrm>
            <a:off x="3526700" y="3290000"/>
            <a:ext cx="473825" cy="473825"/>
          </a:xfrm>
          <a:prstGeom prst="rect">
            <a:avLst/>
          </a:prstGeom>
          <a:noFill/>
          <a:ln>
            <a:noFill/>
          </a:ln>
        </p:spPr>
      </p:pic>
      <p:pic>
        <p:nvPicPr>
          <p:cNvPr id="267" name="Google Shape;267;p27"/>
          <p:cNvPicPr preferRelativeResize="0"/>
          <p:nvPr/>
        </p:nvPicPr>
        <p:blipFill rotWithShape="1">
          <a:blip r:embed="rId5">
            <a:alphaModFix/>
          </a:blip>
          <a:srcRect/>
          <a:stretch/>
        </p:blipFill>
        <p:spPr>
          <a:xfrm>
            <a:off x="620525" y="3290000"/>
            <a:ext cx="473825" cy="473825"/>
          </a:xfrm>
          <a:prstGeom prst="rect">
            <a:avLst/>
          </a:prstGeom>
          <a:noFill/>
          <a:ln>
            <a:noFill/>
          </a:ln>
        </p:spPr>
      </p:pic>
      <p:pic>
        <p:nvPicPr>
          <p:cNvPr id="268" name="Google Shape;268;p27"/>
          <p:cNvPicPr preferRelativeResize="0"/>
          <p:nvPr/>
        </p:nvPicPr>
        <p:blipFill rotWithShape="1">
          <a:blip r:embed="rId6">
            <a:alphaModFix/>
          </a:blip>
          <a:srcRect/>
          <a:stretch/>
        </p:blipFill>
        <p:spPr>
          <a:xfrm>
            <a:off x="1982425" y="3290000"/>
            <a:ext cx="473825" cy="473825"/>
          </a:xfrm>
          <a:prstGeom prst="rect">
            <a:avLst/>
          </a:prstGeom>
          <a:noFill/>
          <a:ln>
            <a:noFill/>
          </a:ln>
        </p:spPr>
      </p:pic>
      <p:pic>
        <p:nvPicPr>
          <p:cNvPr id="269" name="Google Shape;269;p27"/>
          <p:cNvPicPr preferRelativeResize="0"/>
          <p:nvPr/>
        </p:nvPicPr>
        <p:blipFill rotWithShape="1">
          <a:blip r:embed="rId4">
            <a:alphaModFix/>
          </a:blip>
          <a:srcRect/>
          <a:stretch/>
        </p:blipFill>
        <p:spPr>
          <a:xfrm>
            <a:off x="4909838" y="3241375"/>
            <a:ext cx="473825" cy="473825"/>
          </a:xfrm>
          <a:prstGeom prst="rect">
            <a:avLst/>
          </a:prstGeom>
          <a:noFill/>
          <a:ln>
            <a:noFill/>
          </a:ln>
        </p:spPr>
      </p:pic>
      <p:pic>
        <p:nvPicPr>
          <p:cNvPr id="270" name="Google Shape;270;p27"/>
          <p:cNvPicPr preferRelativeResize="0"/>
          <p:nvPr/>
        </p:nvPicPr>
        <p:blipFill rotWithShape="1">
          <a:blip r:embed="rId6">
            <a:alphaModFix/>
          </a:blip>
          <a:srcRect/>
          <a:stretch/>
        </p:blipFill>
        <p:spPr>
          <a:xfrm>
            <a:off x="6292975" y="3241375"/>
            <a:ext cx="473825" cy="473825"/>
          </a:xfrm>
          <a:prstGeom prst="rect">
            <a:avLst/>
          </a:prstGeom>
          <a:noFill/>
          <a:ln>
            <a:noFill/>
          </a:ln>
        </p:spPr>
      </p:pic>
      <p:pic>
        <p:nvPicPr>
          <p:cNvPr id="271" name="Google Shape;271;p27"/>
          <p:cNvPicPr preferRelativeResize="0"/>
          <p:nvPr/>
        </p:nvPicPr>
        <p:blipFill rotWithShape="1">
          <a:blip r:embed="rId5">
            <a:alphaModFix/>
          </a:blip>
          <a:srcRect/>
          <a:stretch/>
        </p:blipFill>
        <p:spPr>
          <a:xfrm>
            <a:off x="7758600" y="3241375"/>
            <a:ext cx="473825" cy="47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28" descr="无标题副本.png"/>
          <p:cNvPicPr preferRelativeResize="0"/>
          <p:nvPr/>
        </p:nvPicPr>
        <p:blipFill rotWithShape="1">
          <a:blip r:embed="rId3">
            <a:alphaModFix/>
          </a:blip>
          <a:srcRect t="55771" b="5510"/>
          <a:stretch/>
        </p:blipFill>
        <p:spPr>
          <a:xfrm>
            <a:off x="0" y="-27581"/>
            <a:ext cx="9144000" cy="428872"/>
          </a:xfrm>
          <a:prstGeom prst="rect">
            <a:avLst/>
          </a:prstGeom>
          <a:noFill/>
          <a:ln>
            <a:noFill/>
          </a:ln>
        </p:spPr>
      </p:pic>
      <p:sp>
        <p:nvSpPr>
          <p:cNvPr id="277" name="Google Shape;277;p28"/>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Data Modeling</a:t>
            </a:r>
            <a:endParaRPr sz="2800" b="1" i="0" u="none" strike="noStrike" cap="none">
              <a:solidFill>
                <a:schemeClr val="dk1"/>
              </a:solidFill>
              <a:latin typeface="Calibri"/>
              <a:ea typeface="Calibri"/>
              <a:cs typeface="Calibri"/>
              <a:sym typeface="Calibri"/>
            </a:endParaRPr>
          </a:p>
        </p:txBody>
      </p:sp>
      <p:sp>
        <p:nvSpPr>
          <p:cNvPr id="278" name="Google Shape;278;p28"/>
          <p:cNvSpPr/>
          <p:nvPr/>
        </p:nvSpPr>
        <p:spPr>
          <a:xfrm>
            <a:off x="316102" y="1060001"/>
            <a:ext cx="1681871"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Linear Regression</a:t>
            </a:r>
            <a:endParaRPr/>
          </a:p>
        </p:txBody>
      </p:sp>
      <p:pic>
        <p:nvPicPr>
          <p:cNvPr id="279" name="Google Shape;279;p28"/>
          <p:cNvPicPr preferRelativeResize="0"/>
          <p:nvPr/>
        </p:nvPicPr>
        <p:blipFill rotWithShape="1">
          <a:blip r:embed="rId4">
            <a:alphaModFix/>
          </a:blip>
          <a:srcRect/>
          <a:stretch/>
        </p:blipFill>
        <p:spPr>
          <a:xfrm>
            <a:off x="436769" y="3027462"/>
            <a:ext cx="2592475" cy="1762350"/>
          </a:xfrm>
          <a:prstGeom prst="rect">
            <a:avLst/>
          </a:prstGeom>
          <a:noFill/>
          <a:ln>
            <a:noFill/>
          </a:ln>
        </p:spPr>
      </p:pic>
      <p:sp>
        <p:nvSpPr>
          <p:cNvPr id="280" name="Google Shape;280;p28"/>
          <p:cNvSpPr/>
          <p:nvPr/>
        </p:nvSpPr>
        <p:spPr>
          <a:xfrm>
            <a:off x="316102" y="1633183"/>
            <a:ext cx="4572000"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 square score (train dataset): </a:t>
            </a:r>
            <a:r>
              <a:rPr lang="zh-CN" sz="1100" b="0" i="0" u="none" strike="noStrike" cap="none">
                <a:solidFill>
                  <a:schemeClr val="dk1"/>
                </a:solidFill>
                <a:latin typeface="Calibri"/>
                <a:ea typeface="Calibri"/>
                <a:cs typeface="Calibri"/>
                <a:sym typeface="Calibri"/>
              </a:rPr>
              <a:t> 0.821                                </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 squared error(train dataset):  </a:t>
            </a:r>
            <a:r>
              <a:rPr lang="zh-CN" sz="1100" b="0" i="0" u="none" strike="noStrike" cap="none">
                <a:solidFill>
                  <a:schemeClr val="dk1"/>
                </a:solidFill>
                <a:latin typeface="Calibri"/>
                <a:ea typeface="Calibri"/>
                <a:cs typeface="Calibri"/>
                <a:sym typeface="Calibri"/>
              </a:rPr>
              <a:t>0.060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 square score(test dataset)</a:t>
            </a:r>
            <a:r>
              <a:rPr lang="zh-CN" sz="1400" b="1" i="0" u="none" strike="noStrike" cap="none">
                <a:solidFill>
                  <a:schemeClr val="dk1"/>
                </a:solidFill>
                <a:latin typeface="Calibri"/>
                <a:ea typeface="Calibri"/>
                <a:cs typeface="Calibri"/>
                <a:sym typeface="Calibri"/>
              </a:rPr>
              <a:t>: 0.744</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 squared error(test dataset): </a:t>
            </a:r>
            <a:r>
              <a:rPr lang="zh-CN" sz="1400" b="1" i="0" u="none" strike="noStrike" cap="none">
                <a:solidFill>
                  <a:schemeClr val="dk1"/>
                </a:solidFill>
                <a:latin typeface="Calibri"/>
                <a:ea typeface="Calibri"/>
                <a:cs typeface="Calibri"/>
                <a:sym typeface="Calibri"/>
              </a:rPr>
              <a:t>0.069</a:t>
            </a:r>
            <a:endParaRPr sz="1400" b="1" i="0" u="none" strike="noStrike" cap="none">
              <a:solidFill>
                <a:schemeClr val="dk1"/>
              </a:solidFill>
              <a:highlight>
                <a:srgbClr val="FF0000"/>
              </a:highlight>
              <a:latin typeface="Calibri"/>
              <a:ea typeface="Calibri"/>
              <a:cs typeface="Calibri"/>
              <a:sym typeface="Calibri"/>
            </a:endParaRPr>
          </a:p>
        </p:txBody>
      </p:sp>
      <p:sp>
        <p:nvSpPr>
          <p:cNvPr id="281" name="Google Shape;281;p28"/>
          <p:cNvSpPr/>
          <p:nvPr/>
        </p:nvSpPr>
        <p:spPr>
          <a:xfrm>
            <a:off x="4888102" y="1060001"/>
            <a:ext cx="147989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Random Forest</a:t>
            </a:r>
            <a:endParaRPr/>
          </a:p>
        </p:txBody>
      </p:sp>
      <p:pic>
        <p:nvPicPr>
          <p:cNvPr id="282" name="Google Shape;282;p28"/>
          <p:cNvPicPr preferRelativeResize="0"/>
          <p:nvPr/>
        </p:nvPicPr>
        <p:blipFill rotWithShape="1">
          <a:blip r:embed="rId5">
            <a:alphaModFix/>
          </a:blip>
          <a:srcRect r="1367" b="3930"/>
          <a:stretch/>
        </p:blipFill>
        <p:spPr>
          <a:xfrm>
            <a:off x="5100728" y="3027462"/>
            <a:ext cx="2500516" cy="1834452"/>
          </a:xfrm>
          <a:prstGeom prst="rect">
            <a:avLst/>
          </a:prstGeom>
          <a:noFill/>
          <a:ln>
            <a:noFill/>
          </a:ln>
        </p:spPr>
      </p:pic>
      <p:sp>
        <p:nvSpPr>
          <p:cNvPr id="283" name="Google Shape;283;p28"/>
          <p:cNvSpPr/>
          <p:nvPr/>
        </p:nvSpPr>
        <p:spPr>
          <a:xfrm>
            <a:off x="4888102" y="1631167"/>
            <a:ext cx="4572000"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 (train dataset):  </a:t>
            </a:r>
            <a:r>
              <a:rPr lang="zh-CN" sz="1100" b="0" i="0" u="none" strike="noStrike" cap="none">
                <a:solidFill>
                  <a:schemeClr val="dk1"/>
                </a:solidFill>
                <a:latin typeface="Calibri"/>
                <a:ea typeface="Calibri"/>
                <a:cs typeface="Calibri"/>
                <a:sym typeface="Calibri"/>
              </a:rPr>
              <a:t>0.976</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mean_squared_error(train dataset):  </a:t>
            </a:r>
            <a:r>
              <a:rPr lang="zh-CN" sz="1100" b="0" i="0" u="none" strike="noStrike" cap="none">
                <a:solidFill>
                  <a:schemeClr val="dk1"/>
                </a:solidFill>
                <a:latin typeface="Calibri"/>
                <a:ea typeface="Calibri"/>
                <a:cs typeface="Calibri"/>
                <a:sym typeface="Calibri"/>
              </a:rPr>
              <a:t>0.022</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score(test dataset): </a:t>
            </a:r>
            <a:r>
              <a:rPr lang="zh-CN" sz="1400" b="1" i="0" u="none" strike="noStrike" cap="none">
                <a:solidFill>
                  <a:schemeClr val="dk1"/>
                </a:solidFill>
                <a:latin typeface="Calibri"/>
                <a:ea typeface="Calibri"/>
                <a:cs typeface="Calibri"/>
                <a:sym typeface="Calibri"/>
              </a:rPr>
              <a:t>0.797</a:t>
            </a:r>
            <a:endParaRPr sz="1400" b="1" i="0" u="none" strike="noStrike" cap="none">
              <a:solidFill>
                <a:schemeClr val="dk1"/>
              </a:solidFill>
              <a:highlight>
                <a:srgbClr val="FF0000"/>
              </a:highlight>
              <a:latin typeface="Calibri"/>
              <a:ea typeface="Calibri"/>
              <a:cs typeface="Calibri"/>
              <a:sym typeface="Calibri"/>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mean_squared_error(test dataset): </a:t>
            </a:r>
            <a:r>
              <a:rPr lang="zh-CN" sz="1400" b="1" i="0" u="none" strike="noStrike" cap="none">
                <a:solidFill>
                  <a:schemeClr val="dk1"/>
                </a:solidFill>
                <a:latin typeface="Calibri"/>
                <a:ea typeface="Calibri"/>
                <a:cs typeface="Calibri"/>
                <a:sym typeface="Calibri"/>
              </a:rPr>
              <a:t>0.062</a:t>
            </a:r>
            <a:endParaRPr sz="1400" b="1" i="0" u="none" strike="noStrike" cap="none">
              <a:solidFill>
                <a:schemeClr val="dk1"/>
              </a:solidFill>
              <a:highlight>
                <a:srgbClr val="FF0000"/>
              </a:highlight>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9" descr="无标题副本.png"/>
          <p:cNvPicPr preferRelativeResize="0"/>
          <p:nvPr/>
        </p:nvPicPr>
        <p:blipFill rotWithShape="1">
          <a:blip r:embed="rId3">
            <a:alphaModFix/>
          </a:blip>
          <a:srcRect t="55771" b="5510"/>
          <a:stretch/>
        </p:blipFill>
        <p:spPr>
          <a:xfrm>
            <a:off x="0" y="3027462"/>
            <a:ext cx="9180512" cy="2116038"/>
          </a:xfrm>
          <a:prstGeom prst="rect">
            <a:avLst/>
          </a:prstGeom>
          <a:noFill/>
          <a:ln>
            <a:noFill/>
          </a:ln>
        </p:spPr>
      </p:pic>
      <p:sp>
        <p:nvSpPr>
          <p:cNvPr id="289" name="Google Shape;289;p29"/>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Data Modeling</a:t>
            </a:r>
            <a:endParaRPr sz="2800" b="1" i="0" u="none" strike="noStrike" cap="none">
              <a:solidFill>
                <a:schemeClr val="dk1"/>
              </a:solidFill>
              <a:latin typeface="Calibri"/>
              <a:ea typeface="Calibri"/>
              <a:cs typeface="Calibri"/>
              <a:sym typeface="Calibri"/>
            </a:endParaRPr>
          </a:p>
        </p:txBody>
      </p:sp>
      <p:sp>
        <p:nvSpPr>
          <p:cNvPr id="290" name="Google Shape;290;p29"/>
          <p:cNvSpPr/>
          <p:nvPr/>
        </p:nvSpPr>
        <p:spPr>
          <a:xfrm>
            <a:off x="3377781" y="1188979"/>
            <a:ext cx="2351926"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1" i="0" u="none" strike="noStrike" cap="none">
                <a:solidFill>
                  <a:schemeClr val="dk1"/>
                </a:solidFill>
                <a:latin typeface="Calibri"/>
                <a:ea typeface="Calibri"/>
                <a:cs typeface="Calibri"/>
                <a:sym typeface="Calibri"/>
              </a:rPr>
              <a:t>Decision Tree Regression </a:t>
            </a:r>
            <a:endParaRPr/>
          </a:p>
        </p:txBody>
      </p:sp>
      <p:sp>
        <p:nvSpPr>
          <p:cNvPr id="291" name="Google Shape;291;p29"/>
          <p:cNvSpPr/>
          <p:nvPr/>
        </p:nvSpPr>
        <p:spPr>
          <a:xfrm>
            <a:off x="2707609" y="1740337"/>
            <a:ext cx="5280409"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 (train dataset):  </a:t>
            </a:r>
            <a:r>
              <a:rPr lang="zh-CN" sz="1100" b="0" i="0" u="none" strike="noStrike" cap="none">
                <a:solidFill>
                  <a:schemeClr val="dk1"/>
                </a:solidFill>
                <a:latin typeface="Calibri"/>
                <a:ea typeface="Calibri"/>
                <a:cs typeface="Calibri"/>
                <a:sym typeface="Calibri"/>
              </a:rPr>
              <a:t>1.0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mean_squared_error(train dataset): </a:t>
            </a:r>
            <a:r>
              <a:rPr lang="zh-CN" sz="1100" b="0" i="0" u="none" strike="noStrike" cap="none">
                <a:solidFill>
                  <a:schemeClr val="dk1"/>
                </a:solidFill>
                <a:latin typeface="Calibri"/>
                <a:ea typeface="Calibri"/>
                <a:cs typeface="Calibri"/>
                <a:sym typeface="Calibri"/>
              </a:rPr>
              <a:t>1.5202354861220293e-17</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r_square score(test dataset): 0.800</a:t>
            </a:r>
            <a:endParaRPr/>
          </a:p>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mean_squared_error(test dataset): 0.071</a:t>
            </a:r>
            <a:endParaRPr sz="1400" b="0" i="0" u="none" strike="noStrike" cap="none">
              <a:solidFill>
                <a:schemeClr val="dk1"/>
              </a:solidFill>
              <a:highlight>
                <a:srgbClr val="FF0000"/>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p:nvPr/>
        </p:nvSpPr>
        <p:spPr>
          <a:xfrm>
            <a:off x="-36512" y="304169"/>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 Comparison of Data Models </a:t>
            </a:r>
            <a:endParaRPr sz="2800" b="1" i="0" u="none" strike="noStrike" cap="none">
              <a:solidFill>
                <a:schemeClr val="dk1"/>
              </a:solidFill>
              <a:latin typeface="Calibri"/>
              <a:ea typeface="Calibri"/>
              <a:cs typeface="Calibri"/>
              <a:sym typeface="Calibri"/>
            </a:endParaRPr>
          </a:p>
        </p:txBody>
      </p:sp>
      <p:pic>
        <p:nvPicPr>
          <p:cNvPr id="297" name="Google Shape;297;p30"/>
          <p:cNvPicPr preferRelativeResize="0"/>
          <p:nvPr/>
        </p:nvPicPr>
        <p:blipFill rotWithShape="1">
          <a:blip r:embed="rId3">
            <a:alphaModFix/>
          </a:blip>
          <a:srcRect/>
          <a:stretch/>
        </p:blipFill>
        <p:spPr>
          <a:xfrm>
            <a:off x="404144" y="1657084"/>
            <a:ext cx="3813993" cy="2932409"/>
          </a:xfrm>
          <a:prstGeom prst="rect">
            <a:avLst/>
          </a:prstGeom>
          <a:noFill/>
          <a:ln>
            <a:noFill/>
          </a:ln>
        </p:spPr>
      </p:pic>
      <p:pic>
        <p:nvPicPr>
          <p:cNvPr id="298" name="Google Shape;298;p30"/>
          <p:cNvPicPr preferRelativeResize="0"/>
          <p:nvPr/>
        </p:nvPicPr>
        <p:blipFill rotWithShape="1">
          <a:blip r:embed="rId4">
            <a:alphaModFix/>
          </a:blip>
          <a:srcRect/>
          <a:stretch/>
        </p:blipFill>
        <p:spPr>
          <a:xfrm>
            <a:off x="4293158" y="1540347"/>
            <a:ext cx="4017500" cy="2999251"/>
          </a:xfrm>
          <a:prstGeom prst="rect">
            <a:avLst/>
          </a:prstGeom>
          <a:noFill/>
          <a:ln>
            <a:noFill/>
          </a:ln>
        </p:spPr>
      </p:pic>
      <p:sp>
        <p:nvSpPr>
          <p:cNvPr id="299" name="Google Shape;299;p30"/>
          <p:cNvSpPr/>
          <p:nvPr/>
        </p:nvSpPr>
        <p:spPr>
          <a:xfrm>
            <a:off x="869854" y="1017127"/>
            <a:ext cx="7440804"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We have compared regression algorithms and have conducted that </a:t>
            </a:r>
            <a:r>
              <a:rPr lang="zh-CN" sz="1400" b="1" i="0" u="none" strike="noStrike" cap="none">
                <a:solidFill>
                  <a:schemeClr val="dk1"/>
                </a:solidFill>
                <a:latin typeface="Calibri"/>
                <a:ea typeface="Calibri"/>
                <a:cs typeface="Calibri"/>
                <a:sym typeface="Calibri"/>
              </a:rPr>
              <a:t>Linear Regression </a:t>
            </a:r>
            <a:r>
              <a:rPr lang="zh-CN" sz="1400" b="0" i="0" u="none" strike="noStrike" cap="none">
                <a:solidFill>
                  <a:schemeClr val="dk1"/>
                </a:solidFill>
                <a:latin typeface="Calibri"/>
                <a:ea typeface="Calibri"/>
                <a:cs typeface="Calibri"/>
                <a:sym typeface="Calibri"/>
              </a:rPr>
              <a:t>and </a:t>
            </a:r>
            <a:r>
              <a:rPr lang="zh-CN" sz="1400" b="1" i="0" u="none" strike="noStrike" cap="none">
                <a:solidFill>
                  <a:schemeClr val="dk1"/>
                </a:solidFill>
                <a:latin typeface="Calibri"/>
                <a:ea typeface="Calibri"/>
                <a:cs typeface="Calibri"/>
                <a:sym typeface="Calibri"/>
              </a:rPr>
              <a:t>Random </a:t>
            </a:r>
            <a:endParaRPr sz="1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zh-CN" sz="1400" b="1" i="0" u="none" strike="noStrike" cap="none">
                <a:solidFill>
                  <a:schemeClr val="dk1"/>
                </a:solidFill>
                <a:latin typeface="Calibri"/>
                <a:ea typeface="Calibri"/>
                <a:cs typeface="Calibri"/>
                <a:sym typeface="Calibri"/>
              </a:rPr>
              <a:t>Forest Regression </a:t>
            </a:r>
            <a:r>
              <a:rPr lang="zh-CN" sz="1400" b="0" i="0" u="none" strike="noStrike" cap="none">
                <a:solidFill>
                  <a:schemeClr val="dk1"/>
                </a:solidFill>
                <a:latin typeface="Calibri"/>
                <a:ea typeface="Calibri"/>
                <a:cs typeface="Calibri"/>
                <a:sym typeface="Calibri"/>
              </a:rPr>
              <a:t>algorithms were better than Decision Tree Regression.</a:t>
            </a:r>
            <a:endParaRPr/>
          </a:p>
        </p:txBody>
      </p:sp>
      <p:pic>
        <p:nvPicPr>
          <p:cNvPr id="300" name="Google Shape;300;p30" descr="无标题副本.png"/>
          <p:cNvPicPr preferRelativeResize="0"/>
          <p:nvPr/>
        </p:nvPicPr>
        <p:blipFill rotWithShape="1">
          <a:blip r:embed="rId5">
            <a:alphaModFix/>
          </a:blip>
          <a:srcRect t="55771" b="5510"/>
          <a:stretch/>
        </p:blipFill>
        <p:spPr>
          <a:xfrm>
            <a:off x="0" y="4589492"/>
            <a:ext cx="9180512" cy="554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p:nvPr/>
        </p:nvSpPr>
        <p:spPr>
          <a:xfrm>
            <a:off x="1084006" y="286884"/>
            <a:ext cx="7012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zh-CN" sz="2800" b="1" i="0" u="none" strike="noStrike" cap="none">
                <a:solidFill>
                  <a:schemeClr val="dk1"/>
                </a:solidFill>
                <a:latin typeface="Calibri"/>
                <a:ea typeface="Calibri"/>
                <a:cs typeface="Calibri"/>
                <a:sym typeface="Calibri"/>
              </a:rPr>
              <a:t>Comparisons of other models</a:t>
            </a:r>
            <a:endParaRPr sz="2800" b="1" i="0" u="none" strike="noStrike" cap="none">
              <a:solidFill>
                <a:schemeClr val="dk1"/>
              </a:solidFill>
              <a:latin typeface="Calibri"/>
              <a:ea typeface="Calibri"/>
              <a:cs typeface="Calibri"/>
              <a:sym typeface="Calibri"/>
            </a:endParaRPr>
          </a:p>
        </p:txBody>
      </p:sp>
      <p:pic>
        <p:nvPicPr>
          <p:cNvPr id="306" name="Google Shape;306;p31"/>
          <p:cNvPicPr preferRelativeResize="0"/>
          <p:nvPr/>
        </p:nvPicPr>
        <p:blipFill rotWithShape="1">
          <a:blip r:embed="rId3">
            <a:alphaModFix/>
          </a:blip>
          <a:srcRect/>
          <a:stretch/>
        </p:blipFill>
        <p:spPr>
          <a:xfrm>
            <a:off x="225927" y="1470116"/>
            <a:ext cx="3758449" cy="2042825"/>
          </a:xfrm>
          <a:prstGeom prst="rect">
            <a:avLst/>
          </a:prstGeom>
          <a:noFill/>
          <a:ln>
            <a:noFill/>
          </a:ln>
        </p:spPr>
      </p:pic>
      <p:pic>
        <p:nvPicPr>
          <p:cNvPr id="307" name="Google Shape;307;p31"/>
          <p:cNvPicPr preferRelativeResize="0"/>
          <p:nvPr/>
        </p:nvPicPr>
        <p:blipFill rotWithShape="1">
          <a:blip r:embed="rId4">
            <a:alphaModFix/>
          </a:blip>
          <a:srcRect/>
          <a:stretch/>
        </p:blipFill>
        <p:spPr>
          <a:xfrm>
            <a:off x="3876849" y="1058134"/>
            <a:ext cx="5303663" cy="3202368"/>
          </a:xfrm>
          <a:prstGeom prst="rect">
            <a:avLst/>
          </a:prstGeom>
          <a:noFill/>
          <a:ln>
            <a:noFill/>
          </a:ln>
        </p:spPr>
      </p:pic>
      <p:sp>
        <p:nvSpPr>
          <p:cNvPr id="308" name="Google Shape;308;p31"/>
          <p:cNvSpPr/>
          <p:nvPr/>
        </p:nvSpPr>
        <p:spPr>
          <a:xfrm>
            <a:off x="225927" y="1811686"/>
            <a:ext cx="3155182" cy="291402"/>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9" name="Google Shape;309;p31" descr="无标题副本.png"/>
          <p:cNvPicPr preferRelativeResize="0"/>
          <p:nvPr/>
        </p:nvPicPr>
        <p:blipFill rotWithShape="1">
          <a:blip r:embed="rId5">
            <a:alphaModFix/>
          </a:blip>
          <a:srcRect t="55771" b="5510"/>
          <a:stretch/>
        </p:blipFill>
        <p:spPr>
          <a:xfrm>
            <a:off x="0" y="4589492"/>
            <a:ext cx="9180512" cy="554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descr="无标题副本.png"/>
          <p:cNvPicPr preferRelativeResize="0"/>
          <p:nvPr/>
        </p:nvPicPr>
        <p:blipFill rotWithShape="1">
          <a:blip r:embed="rId3">
            <a:alphaModFix/>
          </a:blip>
          <a:srcRect t="-1" r="16938" b="47943"/>
          <a:stretch/>
        </p:blipFill>
        <p:spPr>
          <a:xfrm>
            <a:off x="-36512" y="0"/>
            <a:ext cx="9180512" cy="5240422"/>
          </a:xfrm>
          <a:prstGeom prst="rect">
            <a:avLst/>
          </a:prstGeom>
          <a:noFill/>
          <a:ln>
            <a:noFill/>
          </a:ln>
        </p:spPr>
      </p:pic>
      <p:sp>
        <p:nvSpPr>
          <p:cNvPr id="93" name="Google Shape;93;p14"/>
          <p:cNvSpPr txBox="1"/>
          <p:nvPr/>
        </p:nvSpPr>
        <p:spPr>
          <a:xfrm>
            <a:off x="331488" y="594983"/>
            <a:ext cx="642701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Let’s meet Sarah Wu, a senior student in HongKong University </a:t>
            </a:r>
            <a:endParaRPr sz="1800" b="0" i="0" u="none" strike="noStrike" cap="none">
              <a:solidFill>
                <a:schemeClr val="lt1"/>
              </a:solidFill>
              <a:latin typeface="Calibri"/>
              <a:ea typeface="Calibri"/>
              <a:cs typeface="Calibri"/>
              <a:sym typeface="Calibri"/>
            </a:endParaRPr>
          </a:p>
        </p:txBody>
      </p:sp>
      <p:pic>
        <p:nvPicPr>
          <p:cNvPr id="94" name="Google Shape;94;p14"/>
          <p:cNvPicPr preferRelativeResize="0"/>
          <p:nvPr/>
        </p:nvPicPr>
        <p:blipFill rotWithShape="1">
          <a:blip r:embed="rId4">
            <a:alphaModFix/>
          </a:blip>
          <a:srcRect l="-995" t="-322" r="-1100" b="11207"/>
          <a:stretch/>
        </p:blipFill>
        <p:spPr>
          <a:xfrm>
            <a:off x="579106" y="1456198"/>
            <a:ext cx="2611963" cy="2621280"/>
          </a:xfrm>
          <a:prstGeom prst="ellipse">
            <a:avLst/>
          </a:prstGeom>
          <a:noFill/>
          <a:ln w="9525" cap="flat" cmpd="sng">
            <a:solidFill>
              <a:schemeClr val="lt1"/>
            </a:solidFill>
            <a:prstDash val="solid"/>
            <a:round/>
            <a:headEnd type="none" w="sm" len="sm"/>
            <a:tailEnd type="none" w="sm" len="sm"/>
          </a:ln>
        </p:spPr>
      </p:pic>
      <p:sp>
        <p:nvSpPr>
          <p:cNvPr id="95" name="Google Shape;95;p14"/>
          <p:cNvSpPr txBox="1"/>
          <p:nvPr/>
        </p:nvSpPr>
        <p:spPr>
          <a:xfrm>
            <a:off x="3942736" y="1559298"/>
            <a:ext cx="3659680"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CN" sz="1800" b="0" i="0" u="none" strike="noStrike" cap="none">
                <a:solidFill>
                  <a:srgbClr val="FFFFFF"/>
                </a:solidFill>
                <a:latin typeface="Calibri"/>
                <a:ea typeface="Calibri"/>
                <a:cs typeface="Calibri"/>
                <a:sym typeface="Calibri"/>
              </a:rPr>
              <a:t>What are the key requirements  when applying for UCLA Masters?</a:t>
            </a:r>
            <a:endParaRPr sz="1800" b="0" i="0" u="none" strike="noStrike" cap="none">
              <a:solidFill>
                <a:srgbClr val="FFFFFF"/>
              </a:solidFill>
              <a:latin typeface="Calibri"/>
              <a:ea typeface="Calibri"/>
              <a:cs typeface="Calibri"/>
              <a:sym typeface="Calibri"/>
            </a:endParaRPr>
          </a:p>
        </p:txBody>
      </p:sp>
      <p:sp>
        <p:nvSpPr>
          <p:cNvPr id="96" name="Google Shape;96;p14"/>
          <p:cNvSpPr txBox="1"/>
          <p:nvPr/>
        </p:nvSpPr>
        <p:spPr>
          <a:xfrm>
            <a:off x="3942735" y="2504873"/>
            <a:ext cx="3659681" cy="65128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zh-CN" sz="1800" b="0" i="0" u="none" strike="noStrike" cap="none">
                <a:solidFill>
                  <a:srgbClr val="FFFFFF"/>
                </a:solidFill>
                <a:latin typeface="Calibri"/>
                <a:ea typeface="Calibri"/>
                <a:cs typeface="Calibri"/>
                <a:sym typeface="Calibri"/>
              </a:rPr>
              <a:t>What are the chances to enter my dream school, UCLA?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4"/>
          <p:cNvSpPr txBox="1"/>
          <p:nvPr/>
        </p:nvSpPr>
        <p:spPr>
          <a:xfrm>
            <a:off x="3942735" y="3450448"/>
            <a:ext cx="3659681" cy="64633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zh-CN" sz="1800" b="0" i="0" u="none" strike="noStrike" cap="none">
                <a:solidFill>
                  <a:srgbClr val="FFFFFF"/>
                </a:solidFill>
                <a:latin typeface="Calibri"/>
                <a:ea typeface="Calibri"/>
                <a:cs typeface="Calibri"/>
                <a:sym typeface="Calibri"/>
              </a:rPr>
              <a:t>How to enhance the probability of UCLA Master’s acceptance?  </a:t>
            </a:r>
            <a:endParaRPr sz="1800" b="0"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2" descr="无标题副本.png"/>
          <p:cNvPicPr preferRelativeResize="0"/>
          <p:nvPr/>
        </p:nvPicPr>
        <p:blipFill rotWithShape="1">
          <a:blip r:embed="rId3">
            <a:alphaModFix/>
          </a:blip>
          <a:srcRect t="-1" r="16938" b="47943"/>
          <a:stretch/>
        </p:blipFill>
        <p:spPr>
          <a:xfrm>
            <a:off x="4679573" y="0"/>
            <a:ext cx="4464427" cy="5240421"/>
          </a:xfrm>
          <a:prstGeom prst="rect">
            <a:avLst/>
          </a:prstGeom>
          <a:noFill/>
          <a:ln>
            <a:noFill/>
          </a:ln>
        </p:spPr>
      </p:pic>
      <p:sp>
        <p:nvSpPr>
          <p:cNvPr id="315" name="Google Shape;315;p32"/>
          <p:cNvSpPr txBox="1"/>
          <p:nvPr/>
        </p:nvSpPr>
        <p:spPr>
          <a:xfrm>
            <a:off x="89317" y="181796"/>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Possibility </a:t>
            </a:r>
            <a:r>
              <a:rPr lang="zh-CN" sz="2800" b="1" i="0" u="none" strike="noStrike" cap="none">
                <a:solidFill>
                  <a:schemeClr val="lt1"/>
                </a:solidFill>
                <a:latin typeface="Calibri"/>
                <a:ea typeface="Calibri"/>
                <a:cs typeface="Calibri"/>
                <a:sym typeface="Calibri"/>
              </a:rPr>
              <a:t>Prediction</a:t>
            </a:r>
            <a:r>
              <a:rPr lang="zh-CN" sz="2800" b="1" i="0" u="none" strike="noStrike" cap="none">
                <a:solidFill>
                  <a:schemeClr val="dk1"/>
                </a:solidFill>
                <a:latin typeface="Calibri"/>
                <a:ea typeface="Calibri"/>
                <a:cs typeface="Calibri"/>
                <a:sym typeface="Calibri"/>
              </a:rPr>
              <a:t> </a:t>
            </a:r>
            <a:endParaRPr sz="2800" b="1" i="0" u="none" strike="noStrike" cap="none">
              <a:solidFill>
                <a:schemeClr val="lt1"/>
              </a:solidFill>
              <a:latin typeface="Calibri"/>
              <a:ea typeface="Calibri"/>
              <a:cs typeface="Calibri"/>
              <a:sym typeface="Calibri"/>
            </a:endParaRPr>
          </a:p>
        </p:txBody>
      </p:sp>
      <p:sp>
        <p:nvSpPr>
          <p:cNvPr id="316" name="Google Shape;316;p32"/>
          <p:cNvSpPr txBox="1"/>
          <p:nvPr/>
        </p:nvSpPr>
        <p:spPr>
          <a:xfrm>
            <a:off x="4852655" y="1021246"/>
            <a:ext cx="4291345" cy="29823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GRE Score: 318</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TOEFL Score: 98</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University Rating: 4</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Strength of Statement of Purpose: 5</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Strength of Letter of Recommendation: 3</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College GPA: 8.5</a:t>
            </a:r>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Research Experience: 1</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zh-CN" sz="1800" b="0" i="0" u="none" strike="noStrike" cap="none">
                <a:solidFill>
                  <a:schemeClr val="lt1"/>
                </a:solidFill>
                <a:latin typeface="Calibri"/>
                <a:ea typeface="Calibri"/>
                <a:cs typeface="Calibri"/>
                <a:sym typeface="Calibri"/>
              </a:rPr>
              <a:t>Data Model: Random Forest Regression</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p32"/>
          <p:cNvSpPr txBox="1"/>
          <p:nvPr/>
        </p:nvSpPr>
        <p:spPr>
          <a:xfrm>
            <a:off x="4852655" y="4037230"/>
            <a:ext cx="2260555"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800" b="0" i="0" u="none" strike="noStrike" cap="none">
                <a:solidFill>
                  <a:schemeClr val="lt1"/>
                </a:solidFill>
                <a:latin typeface="Calibri"/>
                <a:ea typeface="Calibri"/>
                <a:cs typeface="Calibri"/>
                <a:sym typeface="Calibri"/>
              </a:rPr>
              <a:t>Chance of Admit: </a:t>
            </a:r>
            <a:r>
              <a:rPr lang="zh-CN" sz="1800" b="1" i="0" u="none" strike="noStrike" cap="none">
                <a:solidFill>
                  <a:schemeClr val="lt1"/>
                </a:solidFill>
                <a:latin typeface="Calibri"/>
                <a:ea typeface="Calibri"/>
                <a:cs typeface="Calibri"/>
                <a:sym typeface="Calibri"/>
              </a:rPr>
              <a:t>92%</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8" name="Google Shape;318;p32"/>
          <p:cNvPicPr preferRelativeResize="0"/>
          <p:nvPr/>
        </p:nvPicPr>
        <p:blipFill rotWithShape="1">
          <a:blip r:embed="rId4">
            <a:alphaModFix/>
          </a:blip>
          <a:srcRect/>
          <a:stretch/>
        </p:blipFill>
        <p:spPr>
          <a:xfrm>
            <a:off x="7421445" y="3878345"/>
            <a:ext cx="1285374" cy="1285374"/>
          </a:xfrm>
          <a:prstGeom prst="rect">
            <a:avLst/>
          </a:prstGeom>
          <a:noFill/>
          <a:ln>
            <a:noFill/>
          </a:ln>
        </p:spPr>
      </p:pic>
      <p:pic>
        <p:nvPicPr>
          <p:cNvPr id="319" name="Google Shape;319;p32"/>
          <p:cNvPicPr preferRelativeResize="0"/>
          <p:nvPr/>
        </p:nvPicPr>
        <p:blipFill rotWithShape="1">
          <a:blip r:embed="rId5">
            <a:alphaModFix/>
          </a:blip>
          <a:srcRect r="2410" b="853"/>
          <a:stretch/>
        </p:blipFill>
        <p:spPr>
          <a:xfrm>
            <a:off x="0" y="1021246"/>
            <a:ext cx="4601850" cy="38252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3" descr="无标题副本.png"/>
          <p:cNvPicPr preferRelativeResize="0"/>
          <p:nvPr/>
        </p:nvPicPr>
        <p:blipFill rotWithShape="1">
          <a:blip r:embed="rId3">
            <a:alphaModFix/>
          </a:blip>
          <a:srcRect t="55771" b="5510"/>
          <a:stretch/>
        </p:blipFill>
        <p:spPr>
          <a:xfrm>
            <a:off x="0" y="4085480"/>
            <a:ext cx="9180512" cy="1058019"/>
          </a:xfrm>
          <a:prstGeom prst="rect">
            <a:avLst/>
          </a:prstGeom>
          <a:noFill/>
          <a:ln>
            <a:noFill/>
          </a:ln>
        </p:spPr>
      </p:pic>
      <p:sp>
        <p:nvSpPr>
          <p:cNvPr id="325" name="Google Shape;325;p33"/>
          <p:cNvSpPr txBox="1"/>
          <p:nvPr/>
        </p:nvSpPr>
        <p:spPr>
          <a:xfrm>
            <a:off x="1084006" y="286884"/>
            <a:ext cx="7012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zh-CN" sz="2800" b="1" i="0" u="none" strike="noStrike" cap="none">
                <a:solidFill>
                  <a:schemeClr val="dk1"/>
                </a:solidFill>
                <a:latin typeface="Calibri"/>
                <a:ea typeface="Calibri"/>
                <a:cs typeface="Calibri"/>
                <a:sym typeface="Calibri"/>
              </a:rPr>
              <a:t>Feature Importance</a:t>
            </a:r>
            <a:endParaRPr sz="2800" b="1" i="0" u="none" strike="noStrike" cap="none">
              <a:solidFill>
                <a:schemeClr val="dk1"/>
              </a:solidFill>
              <a:latin typeface="Calibri"/>
              <a:ea typeface="Calibri"/>
              <a:cs typeface="Calibri"/>
              <a:sym typeface="Calibri"/>
            </a:endParaRPr>
          </a:p>
        </p:txBody>
      </p:sp>
      <p:pic>
        <p:nvPicPr>
          <p:cNvPr id="326" name="Google Shape;326;p33"/>
          <p:cNvPicPr preferRelativeResize="0"/>
          <p:nvPr/>
        </p:nvPicPr>
        <p:blipFill rotWithShape="1">
          <a:blip r:embed="rId4">
            <a:alphaModFix/>
          </a:blip>
          <a:srcRect/>
          <a:stretch/>
        </p:blipFill>
        <p:spPr>
          <a:xfrm>
            <a:off x="750815" y="935881"/>
            <a:ext cx="2743200" cy="3149600"/>
          </a:xfrm>
          <a:prstGeom prst="rect">
            <a:avLst/>
          </a:prstGeom>
          <a:noFill/>
          <a:ln>
            <a:noFill/>
          </a:ln>
        </p:spPr>
      </p:pic>
      <p:sp>
        <p:nvSpPr>
          <p:cNvPr id="327" name="Google Shape;327;p33"/>
          <p:cNvSpPr/>
          <p:nvPr/>
        </p:nvSpPr>
        <p:spPr>
          <a:xfrm>
            <a:off x="1233182" y="3355596"/>
            <a:ext cx="2097247" cy="60400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8" name="Google Shape;328;p33"/>
          <p:cNvSpPr/>
          <p:nvPr/>
        </p:nvSpPr>
        <p:spPr>
          <a:xfrm>
            <a:off x="4370665" y="1987460"/>
            <a:ext cx="354854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400" b="0" i="0" u="none" strike="noStrike" cap="none">
                <a:solidFill>
                  <a:schemeClr val="dk1"/>
                </a:solidFill>
                <a:latin typeface="Calibri"/>
                <a:ea typeface="Calibri"/>
                <a:cs typeface="Calibri"/>
                <a:sym typeface="Calibri"/>
              </a:rPr>
              <a:t>We found </a:t>
            </a:r>
            <a:r>
              <a:rPr lang="zh-CN" sz="1400" b="1" i="0" u="none" strike="noStrike" cap="none">
                <a:solidFill>
                  <a:schemeClr val="dk1"/>
                </a:solidFill>
                <a:latin typeface="Calibri"/>
                <a:ea typeface="Calibri"/>
                <a:cs typeface="Calibri"/>
                <a:sym typeface="Calibri"/>
              </a:rPr>
              <a:t>CGPA</a:t>
            </a:r>
            <a:r>
              <a:rPr lang="zh-CN" sz="1400" b="0" i="0" u="none" strike="noStrike" cap="none">
                <a:solidFill>
                  <a:schemeClr val="dk1"/>
                </a:solidFill>
                <a:latin typeface="Calibri"/>
                <a:ea typeface="Calibri"/>
                <a:cs typeface="Calibri"/>
                <a:sym typeface="Calibri"/>
              </a:rPr>
              <a:t> is the most factor for graduate admissions followed by </a:t>
            </a:r>
            <a:r>
              <a:rPr lang="zh-CN" sz="1400" b="1" i="0" u="none" strike="noStrike" cap="none">
                <a:solidFill>
                  <a:schemeClr val="dk1"/>
                </a:solidFill>
                <a:latin typeface="Calibri"/>
                <a:ea typeface="Calibri"/>
                <a:cs typeface="Calibri"/>
                <a:sym typeface="Calibri"/>
              </a:rPr>
              <a:t>GRE Score</a:t>
            </a:r>
            <a:r>
              <a:rPr lang="zh-CN" sz="1400" b="0" i="0" u="none" strike="noStrike" cap="none">
                <a:solidFill>
                  <a:schemeClr val="dk1"/>
                </a:solidFill>
                <a:latin typeface="Calibri"/>
                <a:ea typeface="Calibri"/>
                <a:cs typeface="Calibri"/>
                <a:sym typeface="Calibri"/>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4" descr="无标题副本.png"/>
          <p:cNvPicPr preferRelativeResize="0"/>
          <p:nvPr/>
        </p:nvPicPr>
        <p:blipFill rotWithShape="1">
          <a:blip r:embed="rId3">
            <a:alphaModFix/>
          </a:blip>
          <a:srcRect t="55771" b="5510"/>
          <a:stretch/>
        </p:blipFill>
        <p:spPr>
          <a:xfrm>
            <a:off x="0" y="3048000"/>
            <a:ext cx="9180512" cy="2116038"/>
          </a:xfrm>
          <a:prstGeom prst="rect">
            <a:avLst/>
          </a:prstGeom>
          <a:noFill/>
          <a:ln>
            <a:noFill/>
          </a:ln>
        </p:spPr>
      </p:pic>
      <p:sp>
        <p:nvSpPr>
          <p:cNvPr id="334" name="Google Shape;334;p34"/>
          <p:cNvSpPr txBox="1"/>
          <p:nvPr/>
        </p:nvSpPr>
        <p:spPr>
          <a:xfrm>
            <a:off x="0" y="21348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Summary</a:t>
            </a:r>
            <a:endParaRPr sz="2800" b="1" i="0" u="none" strike="noStrike" cap="none">
              <a:solidFill>
                <a:schemeClr val="dk1"/>
              </a:solidFill>
              <a:latin typeface="Calibri"/>
              <a:ea typeface="Calibri"/>
              <a:cs typeface="Calibri"/>
              <a:sym typeface="Calibri"/>
            </a:endParaRPr>
          </a:p>
        </p:txBody>
      </p:sp>
      <p:sp>
        <p:nvSpPr>
          <p:cNvPr id="335" name="Google Shape;335;p34"/>
          <p:cNvSpPr/>
          <p:nvPr/>
        </p:nvSpPr>
        <p:spPr>
          <a:xfrm>
            <a:off x="347582"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34"/>
          <p:cNvSpPr/>
          <p:nvPr/>
        </p:nvSpPr>
        <p:spPr>
          <a:xfrm>
            <a:off x="3281024"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34"/>
          <p:cNvSpPr/>
          <p:nvPr/>
        </p:nvSpPr>
        <p:spPr>
          <a:xfrm>
            <a:off x="6161344" y="1724525"/>
            <a:ext cx="2620210" cy="2620210"/>
          </a:xfrm>
          <a:prstGeom prst="ellipse">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34"/>
          <p:cNvSpPr/>
          <p:nvPr/>
        </p:nvSpPr>
        <p:spPr>
          <a:xfrm>
            <a:off x="1978534" y="803551"/>
            <a:ext cx="5222147" cy="3448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zh-CN" sz="1100" b="0" i="0" u="none" strike="noStrike" cap="none">
                <a:solidFill>
                  <a:schemeClr val="dk1"/>
                </a:solidFill>
                <a:latin typeface="Calibri"/>
                <a:ea typeface="Calibri"/>
                <a:cs typeface="Calibri"/>
                <a:sym typeface="Calibri"/>
              </a:rPr>
              <a:t>Solving Sarah Wu’s concerns of applying UCLA Master Program by Data Analytics  </a:t>
            </a:r>
            <a:endParaRPr sz="1100" b="0" i="0" u="none" strike="noStrike" cap="none">
              <a:solidFill>
                <a:schemeClr val="dk1"/>
              </a:solidFill>
              <a:latin typeface="Calibri"/>
              <a:ea typeface="Calibri"/>
              <a:cs typeface="Calibri"/>
              <a:sym typeface="Calibri"/>
            </a:endParaRPr>
          </a:p>
        </p:txBody>
      </p:sp>
      <p:sp>
        <p:nvSpPr>
          <p:cNvPr id="339" name="Google Shape;339;p34"/>
          <p:cNvSpPr txBox="1"/>
          <p:nvPr/>
        </p:nvSpPr>
        <p:spPr>
          <a:xfrm>
            <a:off x="721895" y="2125577"/>
            <a:ext cx="1861914" cy="197663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GPA</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is the most important factor to apply UCLA Master’s program</a:t>
            </a:r>
            <a:endParaRPr sz="1400" b="0" i="0" u="none" strike="noStrike" cap="none">
              <a:solidFill>
                <a:srgbClr val="000000"/>
              </a:solidFill>
              <a:latin typeface="Calibri"/>
              <a:ea typeface="Calibri"/>
              <a:cs typeface="Calibri"/>
              <a:sym typeface="Calibri"/>
            </a:endParaRPr>
          </a:p>
        </p:txBody>
      </p:sp>
      <p:sp>
        <p:nvSpPr>
          <p:cNvPr id="340" name="Google Shape;340;p34"/>
          <p:cNvSpPr txBox="1"/>
          <p:nvPr/>
        </p:nvSpPr>
        <p:spPr>
          <a:xfrm>
            <a:off x="3707904" y="2125578"/>
            <a:ext cx="1858210" cy="16619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92%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is the possibility rate of Sarah to enter her dream school, UCLA </a:t>
            </a:r>
            <a:endParaRPr sz="1400" b="0" i="0" u="none" strike="noStrike" cap="none">
              <a:solidFill>
                <a:srgbClr val="000000"/>
              </a:solidFill>
              <a:latin typeface="Calibri"/>
              <a:ea typeface="Calibri"/>
              <a:cs typeface="Calibri"/>
              <a:sym typeface="Calibri"/>
            </a:endParaRPr>
          </a:p>
        </p:txBody>
      </p:sp>
      <p:sp>
        <p:nvSpPr>
          <p:cNvPr id="341" name="Google Shape;341;p34"/>
          <p:cNvSpPr txBox="1"/>
          <p:nvPr/>
        </p:nvSpPr>
        <p:spPr>
          <a:xfrm>
            <a:off x="6516216" y="2125577"/>
            <a:ext cx="1914720" cy="22191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dk1"/>
                </a:solidFill>
                <a:latin typeface="Arial"/>
                <a:ea typeface="Arial"/>
                <a:cs typeface="Arial"/>
                <a:sym typeface="Arial"/>
              </a:rPr>
              <a:t>GRE</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zh-CN" sz="1400" b="0" i="0" u="none" strike="noStrike" cap="none">
                <a:solidFill>
                  <a:srgbClr val="000000"/>
                </a:solidFill>
                <a:latin typeface="Calibri"/>
                <a:ea typeface="Calibri"/>
                <a:cs typeface="Calibri"/>
                <a:sym typeface="Calibri"/>
              </a:rPr>
              <a:t>Improving GRE and TOEFL scores will increase the possibility of entering UCLA Master’s </a:t>
            </a:r>
            <a:endParaRPr sz="1400" b="0" i="0" u="none" strike="noStrike" cap="none">
              <a:solidFill>
                <a:srgbClr val="000000"/>
              </a:solidFill>
              <a:latin typeface="Arial"/>
              <a:ea typeface="Arial"/>
              <a:cs typeface="Arial"/>
              <a:sym typeface="Arial"/>
            </a:endParaRPr>
          </a:p>
        </p:txBody>
      </p:sp>
      <p:sp>
        <p:nvSpPr>
          <p:cNvPr id="342" name="Google Shape;342;p34"/>
          <p:cNvSpPr/>
          <p:nvPr/>
        </p:nvSpPr>
        <p:spPr>
          <a:xfrm>
            <a:off x="469673"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34"/>
          <p:cNvSpPr/>
          <p:nvPr/>
        </p:nvSpPr>
        <p:spPr>
          <a:xfrm>
            <a:off x="3406504"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34"/>
          <p:cNvSpPr/>
          <p:nvPr/>
        </p:nvSpPr>
        <p:spPr>
          <a:xfrm>
            <a:off x="6300192" y="1858211"/>
            <a:ext cx="2366208" cy="2366208"/>
          </a:xfrm>
          <a:prstGeom prst="ellipse">
            <a:avLst/>
          </a:prstGeom>
          <a:no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5" name="Google Shape;345;p34"/>
          <p:cNvPicPr preferRelativeResize="0"/>
          <p:nvPr/>
        </p:nvPicPr>
        <p:blipFill rotWithShape="1">
          <a:blip r:embed="rId4">
            <a:alphaModFix/>
          </a:blip>
          <a:srcRect l="-995" t="-322" r="-1100" b="11207"/>
          <a:stretch/>
        </p:blipFill>
        <p:spPr>
          <a:xfrm>
            <a:off x="469673" y="418709"/>
            <a:ext cx="1098692" cy="1102444"/>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5" descr="无标题副本.png"/>
          <p:cNvPicPr preferRelativeResize="0"/>
          <p:nvPr/>
        </p:nvPicPr>
        <p:blipFill rotWithShape="1">
          <a:blip r:embed="rId3">
            <a:alphaModFix/>
          </a:blip>
          <a:srcRect b="5510"/>
          <a:stretch/>
        </p:blipFill>
        <p:spPr>
          <a:xfrm>
            <a:off x="0" y="0"/>
            <a:ext cx="9180512" cy="5164038"/>
          </a:xfrm>
          <a:prstGeom prst="rect">
            <a:avLst/>
          </a:prstGeom>
          <a:noFill/>
          <a:ln>
            <a:noFill/>
          </a:ln>
        </p:spPr>
      </p:pic>
      <p:sp>
        <p:nvSpPr>
          <p:cNvPr id="351" name="Google Shape;351;p35"/>
          <p:cNvSpPr txBox="1"/>
          <p:nvPr/>
        </p:nvSpPr>
        <p:spPr>
          <a:xfrm>
            <a:off x="0" y="1826799"/>
            <a:ext cx="9180512"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chemeClr val="lt1"/>
                </a:solidFill>
                <a:latin typeface="Calibri"/>
                <a:ea typeface="Calibri"/>
                <a:cs typeface="Calibri"/>
                <a:sym typeface="Calibri"/>
              </a:rPr>
              <a:t>THANK YOU</a:t>
            </a:r>
            <a:endParaRPr sz="60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5" descr="无标题副本.png"/>
          <p:cNvPicPr preferRelativeResize="0"/>
          <p:nvPr/>
        </p:nvPicPr>
        <p:blipFill rotWithShape="1">
          <a:blip r:embed="rId3">
            <a:alphaModFix/>
          </a:blip>
          <a:srcRect t="-1" r="16938" b="47943"/>
          <a:stretch/>
        </p:blipFill>
        <p:spPr>
          <a:xfrm>
            <a:off x="0" y="-1"/>
            <a:ext cx="9180512" cy="5240422"/>
          </a:xfrm>
          <a:prstGeom prst="rect">
            <a:avLst/>
          </a:prstGeom>
          <a:noFill/>
          <a:ln>
            <a:noFill/>
          </a:ln>
        </p:spPr>
      </p:pic>
      <p:sp>
        <p:nvSpPr>
          <p:cNvPr id="103" name="Google Shape;103;p15"/>
          <p:cNvSpPr txBox="1"/>
          <p:nvPr/>
        </p:nvSpPr>
        <p:spPr>
          <a:xfrm>
            <a:off x="0" y="445738"/>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Main Purpose</a:t>
            </a:r>
            <a:endParaRPr sz="2800" b="1" i="0" u="none" strike="noStrike" cap="none">
              <a:solidFill>
                <a:schemeClr val="lt1"/>
              </a:solidFill>
              <a:latin typeface="Calibri"/>
              <a:ea typeface="Calibri"/>
              <a:cs typeface="Calibri"/>
              <a:sym typeface="Calibri"/>
            </a:endParaRPr>
          </a:p>
        </p:txBody>
      </p:sp>
      <p:sp>
        <p:nvSpPr>
          <p:cNvPr id="104" name="Google Shape;104;p15"/>
          <p:cNvSpPr/>
          <p:nvPr/>
        </p:nvSpPr>
        <p:spPr>
          <a:xfrm>
            <a:off x="1756437" y="972562"/>
            <a:ext cx="5376319" cy="27989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Solving Sarah’s concerns of applying UCLA Master Program becomes our mission </a:t>
            </a:r>
            <a:endParaRPr sz="1200" b="0" i="0" u="none" strike="noStrike" cap="none">
              <a:solidFill>
                <a:schemeClr val="lt1"/>
              </a:solidFill>
              <a:latin typeface="Calibri"/>
              <a:ea typeface="Calibri"/>
              <a:cs typeface="Calibri"/>
              <a:sym typeface="Calibri"/>
            </a:endParaRPr>
          </a:p>
        </p:txBody>
      </p:sp>
      <p:sp>
        <p:nvSpPr>
          <p:cNvPr id="105" name="Google Shape;105;p15"/>
          <p:cNvSpPr/>
          <p:nvPr/>
        </p:nvSpPr>
        <p:spPr>
          <a:xfrm>
            <a:off x="641676"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15"/>
          <p:cNvSpPr/>
          <p:nvPr/>
        </p:nvSpPr>
        <p:spPr>
          <a:xfrm>
            <a:off x="3399200"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15"/>
          <p:cNvSpPr/>
          <p:nvPr/>
        </p:nvSpPr>
        <p:spPr>
          <a:xfrm>
            <a:off x="6207512" y="1898309"/>
            <a:ext cx="2379580" cy="1804736"/>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 name="Google Shape;108;p15"/>
          <p:cNvPicPr preferRelativeResize="0"/>
          <p:nvPr/>
        </p:nvPicPr>
        <p:blipFill rotWithShape="1">
          <a:blip r:embed="rId4">
            <a:alphaModFix/>
          </a:blip>
          <a:srcRect/>
          <a:stretch/>
        </p:blipFill>
        <p:spPr>
          <a:xfrm>
            <a:off x="1523058" y="1951075"/>
            <a:ext cx="723776" cy="723776"/>
          </a:xfrm>
          <a:prstGeom prst="rect">
            <a:avLst/>
          </a:prstGeom>
          <a:noFill/>
          <a:ln>
            <a:noFill/>
          </a:ln>
        </p:spPr>
      </p:pic>
      <p:pic>
        <p:nvPicPr>
          <p:cNvPr id="109" name="Google Shape;109;p15"/>
          <p:cNvPicPr preferRelativeResize="0"/>
          <p:nvPr/>
        </p:nvPicPr>
        <p:blipFill rotWithShape="1">
          <a:blip r:embed="rId5">
            <a:alphaModFix/>
          </a:blip>
          <a:srcRect/>
          <a:stretch/>
        </p:blipFill>
        <p:spPr>
          <a:xfrm>
            <a:off x="7132756" y="2016762"/>
            <a:ext cx="529092" cy="529092"/>
          </a:xfrm>
          <a:prstGeom prst="rect">
            <a:avLst/>
          </a:prstGeom>
          <a:noFill/>
          <a:ln>
            <a:noFill/>
          </a:ln>
        </p:spPr>
      </p:pic>
      <p:pic>
        <p:nvPicPr>
          <p:cNvPr id="110" name="Google Shape;110;p15"/>
          <p:cNvPicPr preferRelativeResize="0"/>
          <p:nvPr/>
        </p:nvPicPr>
        <p:blipFill rotWithShape="1">
          <a:blip r:embed="rId6">
            <a:alphaModFix/>
          </a:blip>
          <a:srcRect/>
          <a:stretch/>
        </p:blipFill>
        <p:spPr>
          <a:xfrm>
            <a:off x="4320912" y="2042042"/>
            <a:ext cx="520391" cy="520391"/>
          </a:xfrm>
          <a:prstGeom prst="rect">
            <a:avLst/>
          </a:prstGeom>
          <a:noFill/>
          <a:ln>
            <a:noFill/>
          </a:ln>
        </p:spPr>
      </p:pic>
      <p:sp>
        <p:nvSpPr>
          <p:cNvPr id="111" name="Google Shape;111;p15"/>
          <p:cNvSpPr txBox="1"/>
          <p:nvPr/>
        </p:nvSpPr>
        <p:spPr>
          <a:xfrm>
            <a:off x="6438737" y="2723085"/>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Enhancement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Helps Sarah in increasing the possibilities of been accepted by UCLA Master’s </a:t>
            </a:r>
            <a:endParaRPr sz="1050" b="0" i="0" u="none" strike="noStrike" cap="none">
              <a:solidFill>
                <a:srgbClr val="FFFFFF"/>
              </a:solidFill>
              <a:latin typeface="Calibri"/>
              <a:ea typeface="Calibri"/>
              <a:cs typeface="Calibri"/>
              <a:sym typeface="Calibri"/>
            </a:endParaRPr>
          </a:p>
        </p:txBody>
      </p:sp>
      <p:sp>
        <p:nvSpPr>
          <p:cNvPr id="112" name="Google Shape;112;p15"/>
          <p:cNvSpPr txBox="1"/>
          <p:nvPr/>
        </p:nvSpPr>
        <p:spPr>
          <a:xfrm>
            <a:off x="905709" y="2723085"/>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Key Factors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Analyzes the important factors of getting accepted by UCLA Master Program </a:t>
            </a:r>
            <a:endParaRPr sz="1400" b="0" i="0" u="none" strike="noStrike" cap="none">
              <a:solidFill>
                <a:srgbClr val="000000"/>
              </a:solidFill>
              <a:latin typeface="Arial"/>
              <a:ea typeface="Arial"/>
              <a:cs typeface="Arial"/>
              <a:sym typeface="Arial"/>
            </a:endParaRPr>
          </a:p>
        </p:txBody>
      </p:sp>
      <p:sp>
        <p:nvSpPr>
          <p:cNvPr id="113" name="Google Shape;113;p15"/>
          <p:cNvSpPr txBox="1"/>
          <p:nvPr/>
        </p:nvSpPr>
        <p:spPr>
          <a:xfrm>
            <a:off x="3662932" y="2705983"/>
            <a:ext cx="1958473" cy="79252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CN" sz="1200" b="1" i="0" u="none" strike="noStrike" cap="none">
                <a:solidFill>
                  <a:srgbClr val="FFFFFF"/>
                </a:solidFill>
                <a:latin typeface="Calibri"/>
                <a:ea typeface="Calibri"/>
                <a:cs typeface="Calibri"/>
                <a:sym typeface="Calibri"/>
              </a:rPr>
              <a:t>Prediction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Predicts and estimates the possibilities of being accepted by particular university</a:t>
            </a:r>
            <a:endParaRPr sz="1400" b="0" i="0" u="none" strike="noStrike" cap="none">
              <a:solidFill>
                <a:srgbClr val="000000"/>
              </a:solidFill>
              <a:latin typeface="Arial"/>
              <a:ea typeface="Arial"/>
              <a:cs typeface="Arial"/>
              <a:sym typeface="Arial"/>
            </a:endParaRPr>
          </a:p>
        </p:txBody>
      </p:sp>
      <p:cxnSp>
        <p:nvCxnSpPr>
          <p:cNvPr id="114" name="Google Shape;114;p15"/>
          <p:cNvCxnSpPr/>
          <p:nvPr/>
        </p:nvCxnSpPr>
        <p:spPr>
          <a:xfrm>
            <a:off x="1483895" y="3916939"/>
            <a:ext cx="802105" cy="0"/>
          </a:xfrm>
          <a:prstGeom prst="straightConnector1">
            <a:avLst/>
          </a:prstGeom>
          <a:noFill/>
          <a:ln w="9525" cap="flat" cmpd="sng">
            <a:solidFill>
              <a:schemeClr val="lt1"/>
            </a:solidFill>
            <a:prstDash val="solid"/>
            <a:round/>
            <a:headEnd type="none" w="sm" len="sm"/>
            <a:tailEnd type="none" w="sm" len="sm"/>
          </a:ln>
        </p:spPr>
      </p:cxnSp>
      <p:cxnSp>
        <p:nvCxnSpPr>
          <p:cNvPr id="115" name="Google Shape;115;p15"/>
          <p:cNvCxnSpPr/>
          <p:nvPr/>
        </p:nvCxnSpPr>
        <p:spPr>
          <a:xfrm>
            <a:off x="4180056" y="3916939"/>
            <a:ext cx="802105" cy="0"/>
          </a:xfrm>
          <a:prstGeom prst="straightConnector1">
            <a:avLst/>
          </a:prstGeom>
          <a:noFill/>
          <a:ln w="9525" cap="flat" cmpd="sng">
            <a:solidFill>
              <a:schemeClr val="lt1"/>
            </a:solidFill>
            <a:prstDash val="solid"/>
            <a:round/>
            <a:headEnd type="none" w="sm" len="sm"/>
            <a:tailEnd type="none" w="sm" len="sm"/>
          </a:ln>
        </p:spPr>
      </p:cxnSp>
      <p:cxnSp>
        <p:nvCxnSpPr>
          <p:cNvPr id="116" name="Google Shape;116;p15"/>
          <p:cNvCxnSpPr/>
          <p:nvPr/>
        </p:nvCxnSpPr>
        <p:spPr>
          <a:xfrm>
            <a:off x="7020272" y="3916939"/>
            <a:ext cx="802105" cy="0"/>
          </a:xfrm>
          <a:prstGeom prst="straightConnector1">
            <a:avLst/>
          </a:prstGeom>
          <a:noFill/>
          <a:ln w="9525" cap="flat" cmpd="sng">
            <a:solidFill>
              <a:schemeClr val="lt1"/>
            </a:solidFill>
            <a:prstDash val="solid"/>
            <a:round/>
            <a:headEnd type="none" w="sm" len="sm"/>
            <a:tailEnd type="none" w="sm" len="sm"/>
          </a:ln>
        </p:spPr>
      </p:cxnSp>
      <p:sp>
        <p:nvSpPr>
          <p:cNvPr id="117" name="Google Shape;117;p15"/>
          <p:cNvSpPr/>
          <p:nvPr/>
        </p:nvSpPr>
        <p:spPr>
          <a:xfrm>
            <a:off x="641676"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chemeClr val="lt1"/>
                </a:solidFill>
                <a:latin typeface="Calibri"/>
                <a:ea typeface="Calibri"/>
                <a:cs typeface="Calibri"/>
                <a:sym typeface="Calibri"/>
              </a:rPr>
              <a:t>Requirement List </a:t>
            </a:r>
            <a:endParaRPr sz="1050" b="0" i="0" u="none" strike="noStrike" cap="none">
              <a:solidFill>
                <a:schemeClr val="lt1"/>
              </a:solidFill>
              <a:latin typeface="Calibri"/>
              <a:ea typeface="Calibri"/>
              <a:cs typeface="Calibri"/>
              <a:sym typeface="Calibri"/>
            </a:endParaRPr>
          </a:p>
        </p:txBody>
      </p:sp>
      <p:sp>
        <p:nvSpPr>
          <p:cNvPr id="118" name="Google Shape;118;p15"/>
          <p:cNvSpPr/>
          <p:nvPr/>
        </p:nvSpPr>
        <p:spPr>
          <a:xfrm>
            <a:off x="3419872"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Predict possibilities</a:t>
            </a:r>
            <a:endParaRPr sz="1050" b="0" i="0" u="none" strike="noStrike" cap="none">
              <a:solidFill>
                <a:schemeClr val="dk1"/>
              </a:solidFill>
              <a:latin typeface="Calibri"/>
              <a:ea typeface="Calibri"/>
              <a:cs typeface="Calibri"/>
              <a:sym typeface="Calibri"/>
            </a:endParaRPr>
          </a:p>
        </p:txBody>
      </p:sp>
      <p:sp>
        <p:nvSpPr>
          <p:cNvPr id="119" name="Google Shape;119;p15"/>
          <p:cNvSpPr/>
          <p:nvPr/>
        </p:nvSpPr>
        <p:spPr>
          <a:xfrm>
            <a:off x="6228184" y="4320685"/>
            <a:ext cx="2379580" cy="25391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FFFFFF"/>
                </a:solidFill>
                <a:latin typeface="Calibri"/>
                <a:ea typeface="Calibri"/>
                <a:cs typeface="Calibri"/>
                <a:sym typeface="Calibri"/>
              </a:rPr>
              <a:t>Enhancement </a:t>
            </a:r>
            <a:endParaRPr sz="105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25" name="Google Shape;125;p16" descr="无标题副本.png"/>
          <p:cNvPicPr preferRelativeResize="0"/>
          <p:nvPr/>
        </p:nvPicPr>
        <p:blipFill rotWithShape="1">
          <a:blip r:embed="rId3">
            <a:alphaModFix/>
          </a:blip>
          <a:srcRect t="-1" r="16938" b="47943"/>
          <a:stretch/>
        </p:blipFill>
        <p:spPr>
          <a:xfrm>
            <a:off x="0" y="0"/>
            <a:ext cx="9180512" cy="5240422"/>
          </a:xfrm>
          <a:prstGeom prst="rect">
            <a:avLst/>
          </a:prstGeom>
          <a:noFill/>
          <a:ln>
            <a:noFill/>
          </a:ln>
        </p:spPr>
      </p:pic>
      <p:sp>
        <p:nvSpPr>
          <p:cNvPr id="126" name="Google Shape;126;p16"/>
          <p:cNvSpPr txBox="1"/>
          <p:nvPr/>
        </p:nvSpPr>
        <p:spPr>
          <a:xfrm>
            <a:off x="4560372" y="1995349"/>
            <a:ext cx="3660263" cy="1815882"/>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GRE Scores ( out of 340 )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TOEFL Scores ( out of 120 )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University Rating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Statement of Purpose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Letter of Recommendation Strength ( out of 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College GPA ( out of 10 )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Research Experience ( either 0 or 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Chance of Admit ( ranging from 0 to 1 )</a:t>
            </a:r>
            <a:endParaRPr sz="1400" b="0" i="0" u="none" strike="noStrike" cap="none">
              <a:solidFill>
                <a:srgbClr val="000000"/>
              </a:solidFill>
              <a:latin typeface="Arial"/>
              <a:ea typeface="Arial"/>
              <a:cs typeface="Arial"/>
              <a:sym typeface="Arial"/>
            </a:endParaRPr>
          </a:p>
        </p:txBody>
      </p:sp>
      <p:cxnSp>
        <p:nvCxnSpPr>
          <p:cNvPr id="127" name="Google Shape;127;p16"/>
          <p:cNvCxnSpPr/>
          <p:nvPr/>
        </p:nvCxnSpPr>
        <p:spPr>
          <a:xfrm>
            <a:off x="4311940" y="1292616"/>
            <a:ext cx="0" cy="3302000"/>
          </a:xfrm>
          <a:prstGeom prst="straightConnector1">
            <a:avLst/>
          </a:prstGeom>
          <a:noFill/>
          <a:ln w="9525" cap="flat" cmpd="sng">
            <a:solidFill>
              <a:schemeClr val="lt1"/>
            </a:solidFill>
            <a:prstDash val="solid"/>
            <a:round/>
            <a:headEnd type="none" w="sm" len="sm"/>
            <a:tailEnd type="none" w="sm" len="sm"/>
          </a:ln>
        </p:spPr>
      </p:cxnSp>
      <p:sp>
        <p:nvSpPr>
          <p:cNvPr id="128" name="Google Shape;128;p16"/>
          <p:cNvSpPr txBox="1"/>
          <p:nvPr/>
        </p:nvSpPr>
        <p:spPr>
          <a:xfrm>
            <a:off x="153594" y="1521712"/>
            <a:ext cx="3787785" cy="3397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chemeClr val="lt1"/>
                </a:solidFill>
                <a:latin typeface="Calibri"/>
                <a:ea typeface="Calibri"/>
                <a:cs typeface="Calibri"/>
                <a:sym typeface="Calibri"/>
              </a:rPr>
              <a:t>Dataset inspired by UCLA Graduate dataset  </a:t>
            </a:r>
            <a:endParaRPr sz="1600" b="0" i="0" u="none" strike="noStrike" cap="none">
              <a:solidFill>
                <a:schemeClr val="lt1"/>
              </a:solidFill>
              <a:latin typeface="Calibri"/>
              <a:ea typeface="Calibri"/>
              <a:cs typeface="Calibri"/>
              <a:sym typeface="Calibri"/>
            </a:endParaRPr>
          </a:p>
        </p:txBody>
      </p:sp>
      <p:sp>
        <p:nvSpPr>
          <p:cNvPr id="129" name="Google Shape;129;p16"/>
          <p:cNvSpPr txBox="1"/>
          <p:nvPr/>
        </p:nvSpPr>
        <p:spPr>
          <a:xfrm>
            <a:off x="4572000" y="1522894"/>
            <a:ext cx="1511439"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CN" sz="1600" b="0" i="0" u="none" strike="noStrike" cap="none">
                <a:solidFill>
                  <a:schemeClr val="lt1"/>
                </a:solidFill>
                <a:latin typeface="Calibri"/>
                <a:ea typeface="Calibri"/>
                <a:cs typeface="Calibri"/>
                <a:sym typeface="Calibri"/>
              </a:rPr>
              <a:t>Key parameters</a:t>
            </a:r>
            <a:endParaRPr sz="1600" b="0" i="0" u="none" strike="noStrike" cap="none">
              <a:solidFill>
                <a:schemeClr val="lt1"/>
              </a:solidFill>
              <a:latin typeface="Calibri"/>
              <a:ea typeface="Calibri"/>
              <a:cs typeface="Calibri"/>
              <a:sym typeface="Calibri"/>
            </a:endParaRPr>
          </a:p>
        </p:txBody>
      </p:sp>
      <p:sp>
        <p:nvSpPr>
          <p:cNvPr id="130" name="Google Shape;130;p16"/>
          <p:cNvSpPr txBox="1"/>
          <p:nvPr/>
        </p:nvSpPr>
        <p:spPr>
          <a:xfrm>
            <a:off x="214793" y="4594616"/>
            <a:ext cx="3126177"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zh-CN" sz="800" b="0" i="0" u="sng" strike="noStrike" cap="none">
                <a:solidFill>
                  <a:schemeClr val="hlink"/>
                </a:solidFill>
                <a:latin typeface="Calibri"/>
                <a:ea typeface="Calibri"/>
                <a:cs typeface="Calibri"/>
                <a:sym typeface="Calibri"/>
                <a:hlinkClick r:id="rId4"/>
              </a:rPr>
              <a:t>https://www.kaggle.com/mohansacharya/graduate-admissions/home</a:t>
            </a:r>
            <a:endParaRPr sz="800" b="0" i="0" u="none" strike="noStrike" cap="none">
              <a:solidFill>
                <a:srgbClr val="7F7F7F"/>
              </a:solidFill>
              <a:latin typeface="Calibri"/>
              <a:ea typeface="Calibri"/>
              <a:cs typeface="Calibri"/>
              <a:sym typeface="Calibri"/>
            </a:endParaRPr>
          </a:p>
        </p:txBody>
      </p:sp>
      <p:sp>
        <p:nvSpPr>
          <p:cNvPr id="131" name="Google Shape;131;p16"/>
          <p:cNvSpPr txBox="1"/>
          <p:nvPr/>
        </p:nvSpPr>
        <p:spPr>
          <a:xfrm>
            <a:off x="212144" y="4789962"/>
            <a:ext cx="397558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zh-CN" sz="800" b="0" i="0" u="none" strike="noStrike" cap="none">
                <a:solidFill>
                  <a:srgbClr val="7F7F7F"/>
                </a:solidFill>
                <a:latin typeface="Calibri"/>
                <a:ea typeface="Calibri"/>
                <a:cs typeface="Calibri"/>
                <a:sym typeface="Calibri"/>
              </a:rPr>
              <a:t>Mohan S Acharya, Asfia Armaan, Aneeta S Antony : A Comparison of Regression Models for Prediction of Graduate Admissions, IEEE International Conference on Computational Intelligence in Data Science 2019</a:t>
            </a:r>
            <a:endParaRPr sz="800" b="0" i="0" u="none" strike="noStrike" cap="none">
              <a:solidFill>
                <a:srgbClr val="7F7F7F"/>
              </a:solidFill>
              <a:latin typeface="Calibri"/>
              <a:ea typeface="Calibri"/>
              <a:cs typeface="Calibri"/>
              <a:sym typeface="Calibri"/>
            </a:endParaRPr>
          </a:p>
        </p:txBody>
      </p:sp>
      <p:sp>
        <p:nvSpPr>
          <p:cNvPr id="132" name="Google Shape;132;p16"/>
          <p:cNvSpPr txBox="1"/>
          <p:nvPr/>
        </p:nvSpPr>
        <p:spPr>
          <a:xfrm>
            <a:off x="2898796" y="582023"/>
            <a:ext cx="28262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Data Introduction</a:t>
            </a:r>
            <a:endParaRPr sz="2800" b="1" i="0" u="none" strike="noStrike" cap="none">
              <a:solidFill>
                <a:schemeClr val="lt1"/>
              </a:solidFill>
              <a:latin typeface="Calibri"/>
              <a:ea typeface="Calibri"/>
              <a:cs typeface="Calibri"/>
              <a:sym typeface="Calibri"/>
            </a:endParaRPr>
          </a:p>
        </p:txBody>
      </p:sp>
      <p:sp>
        <p:nvSpPr>
          <p:cNvPr id="133" name="Google Shape;133;p16"/>
          <p:cNvSpPr txBox="1"/>
          <p:nvPr/>
        </p:nvSpPr>
        <p:spPr>
          <a:xfrm>
            <a:off x="212144" y="1951884"/>
            <a:ext cx="1712259" cy="196977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9 Columns: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Serial 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GRE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TOEFL 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University rating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SOP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CGPA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Research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zh-CN" sz="1200" b="0" i="0" u="none" strike="noStrike" cap="none">
                <a:solidFill>
                  <a:schemeClr val="lt1"/>
                </a:solidFill>
                <a:latin typeface="Calibri"/>
                <a:ea typeface="Calibri"/>
                <a:cs typeface="Calibri"/>
                <a:sym typeface="Calibri"/>
              </a:rPr>
              <a:t>Chance of Admit</a:t>
            </a:r>
            <a:endParaRPr sz="1200" b="0" i="0" u="none" strike="noStrike" cap="none">
              <a:solidFill>
                <a:schemeClr val="lt1"/>
              </a:solidFill>
              <a:latin typeface="Calibri"/>
              <a:ea typeface="Calibri"/>
              <a:cs typeface="Calibri"/>
              <a:sym typeface="Calibri"/>
            </a:endParaRPr>
          </a:p>
        </p:txBody>
      </p:sp>
      <p:sp>
        <p:nvSpPr>
          <p:cNvPr id="134" name="Google Shape;134;p16"/>
          <p:cNvSpPr txBox="1"/>
          <p:nvPr/>
        </p:nvSpPr>
        <p:spPr>
          <a:xfrm>
            <a:off x="2895373" y="2749400"/>
            <a:ext cx="884025" cy="307777"/>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chemeClr val="lt1"/>
                </a:solidFill>
                <a:latin typeface="Calibri"/>
                <a:ea typeface="Calibri"/>
                <a:cs typeface="Calibri"/>
                <a:sym typeface="Calibri"/>
              </a:rPr>
              <a:t>400 Rows</a:t>
            </a:r>
            <a:endParaRPr sz="1400" b="0" i="0" u="none" strike="noStrike" cap="none">
              <a:solidFill>
                <a:srgbClr val="000000"/>
              </a:solidFill>
              <a:latin typeface="Arial"/>
              <a:ea typeface="Arial"/>
              <a:cs typeface="Arial"/>
              <a:sym typeface="Arial"/>
            </a:endParaRPr>
          </a:p>
        </p:txBody>
      </p:sp>
      <p:pic>
        <p:nvPicPr>
          <p:cNvPr id="135" name="Google Shape;135;p16"/>
          <p:cNvPicPr preferRelativeResize="0"/>
          <p:nvPr/>
        </p:nvPicPr>
        <p:blipFill rotWithShape="1">
          <a:blip r:embed="rId5">
            <a:alphaModFix/>
          </a:blip>
          <a:srcRect/>
          <a:stretch/>
        </p:blipFill>
        <p:spPr>
          <a:xfrm>
            <a:off x="2204280" y="2709723"/>
            <a:ext cx="410261" cy="4102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7" descr="无标题副本.png"/>
          <p:cNvPicPr preferRelativeResize="0"/>
          <p:nvPr/>
        </p:nvPicPr>
        <p:blipFill rotWithShape="1">
          <a:blip r:embed="rId3">
            <a:alphaModFix/>
          </a:blip>
          <a:srcRect t="55771" b="5510"/>
          <a:stretch/>
        </p:blipFill>
        <p:spPr>
          <a:xfrm>
            <a:off x="-36512" y="0"/>
            <a:ext cx="9180512" cy="601362"/>
          </a:xfrm>
          <a:prstGeom prst="rect">
            <a:avLst/>
          </a:prstGeom>
          <a:noFill/>
          <a:ln>
            <a:noFill/>
          </a:ln>
        </p:spPr>
      </p:pic>
      <p:sp>
        <p:nvSpPr>
          <p:cNvPr id="141" name="Google Shape;141;p17"/>
          <p:cNvSpPr txBox="1"/>
          <p:nvPr/>
        </p:nvSpPr>
        <p:spPr>
          <a:xfrm>
            <a:off x="3492120" y="517749"/>
            <a:ext cx="215975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View</a:t>
            </a:r>
            <a:endParaRPr sz="2800" b="1" i="0" u="none" strike="noStrike" cap="none">
              <a:solidFill>
                <a:schemeClr val="dk1"/>
              </a:solidFill>
              <a:latin typeface="Calibri"/>
              <a:ea typeface="Calibri"/>
              <a:cs typeface="Calibri"/>
              <a:sym typeface="Calibri"/>
            </a:endParaRPr>
          </a:p>
        </p:txBody>
      </p:sp>
      <p:pic>
        <p:nvPicPr>
          <p:cNvPr id="142" name="Google Shape;142;p17"/>
          <p:cNvPicPr preferRelativeResize="0"/>
          <p:nvPr/>
        </p:nvPicPr>
        <p:blipFill rotWithShape="1">
          <a:blip r:embed="rId4">
            <a:alphaModFix/>
          </a:blip>
          <a:srcRect/>
          <a:stretch/>
        </p:blipFill>
        <p:spPr>
          <a:xfrm>
            <a:off x="391415" y="1322865"/>
            <a:ext cx="4180584" cy="3215455"/>
          </a:xfrm>
          <a:prstGeom prst="rect">
            <a:avLst/>
          </a:prstGeom>
          <a:noFill/>
          <a:ln>
            <a:noFill/>
          </a:ln>
        </p:spPr>
      </p:pic>
      <p:pic>
        <p:nvPicPr>
          <p:cNvPr id="143" name="Google Shape;143;p17"/>
          <p:cNvPicPr preferRelativeResize="0"/>
          <p:nvPr/>
        </p:nvPicPr>
        <p:blipFill rotWithShape="1">
          <a:blip r:embed="rId5">
            <a:alphaModFix/>
          </a:blip>
          <a:srcRect/>
          <a:stretch/>
        </p:blipFill>
        <p:spPr>
          <a:xfrm>
            <a:off x="5039066" y="3169828"/>
            <a:ext cx="3674379" cy="621995"/>
          </a:xfrm>
          <a:prstGeom prst="rect">
            <a:avLst/>
          </a:prstGeom>
          <a:noFill/>
          <a:ln w="952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pic>
      <p:pic>
        <p:nvPicPr>
          <p:cNvPr id="144" name="Google Shape;144;p17"/>
          <p:cNvPicPr preferRelativeResize="0"/>
          <p:nvPr/>
        </p:nvPicPr>
        <p:blipFill rotWithShape="1">
          <a:blip r:embed="rId6">
            <a:alphaModFix/>
          </a:blip>
          <a:srcRect/>
          <a:stretch/>
        </p:blipFill>
        <p:spPr>
          <a:xfrm>
            <a:off x="5039066" y="1941215"/>
            <a:ext cx="3599756" cy="6342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p:nvPr/>
        </p:nvSpPr>
        <p:spPr>
          <a:xfrm>
            <a:off x="0" y="147272"/>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 Analysis  </a:t>
            </a:r>
            <a:endParaRPr sz="2800" b="1" i="0" u="none" strike="noStrike" cap="none">
              <a:solidFill>
                <a:schemeClr val="dk1"/>
              </a:solidFill>
              <a:latin typeface="Calibri"/>
              <a:ea typeface="Calibri"/>
              <a:cs typeface="Calibri"/>
              <a:sym typeface="Calibri"/>
            </a:endParaRPr>
          </a:p>
        </p:txBody>
      </p:sp>
      <p:pic>
        <p:nvPicPr>
          <p:cNvPr id="150" name="Google Shape;150;p18" descr="屏幕快照 2016-08-20 上午11.54.04.png"/>
          <p:cNvPicPr preferRelativeResize="0"/>
          <p:nvPr/>
        </p:nvPicPr>
        <p:blipFill rotWithShape="1">
          <a:blip r:embed="rId3">
            <a:alphaModFix/>
          </a:blip>
          <a:srcRect/>
          <a:stretch/>
        </p:blipFill>
        <p:spPr>
          <a:xfrm>
            <a:off x="2591069" y="879118"/>
            <a:ext cx="4048491" cy="2903926"/>
          </a:xfrm>
          <a:prstGeom prst="rect">
            <a:avLst/>
          </a:prstGeom>
          <a:noFill/>
          <a:ln>
            <a:noFill/>
          </a:ln>
        </p:spPr>
      </p:pic>
      <p:sp>
        <p:nvSpPr>
          <p:cNvPr id="151" name="Google Shape;151;p18"/>
          <p:cNvSpPr txBox="1"/>
          <p:nvPr/>
        </p:nvSpPr>
        <p:spPr>
          <a:xfrm>
            <a:off x="393167" y="4139940"/>
            <a:ext cx="1958473" cy="792521"/>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Dataset Overview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Imports libraries and reads the dataset to obtain the basic information </a:t>
            </a:r>
            <a:endParaRPr sz="1400" b="0" i="0" u="none" strike="noStrike" cap="none">
              <a:solidFill>
                <a:srgbClr val="000000"/>
              </a:solidFill>
              <a:latin typeface="Arial"/>
              <a:ea typeface="Arial"/>
              <a:cs typeface="Arial"/>
              <a:sym typeface="Arial"/>
            </a:endParaRPr>
          </a:p>
        </p:txBody>
      </p:sp>
      <p:sp>
        <p:nvSpPr>
          <p:cNvPr id="152" name="Google Shape;152;p18"/>
          <p:cNvSpPr txBox="1"/>
          <p:nvPr/>
        </p:nvSpPr>
        <p:spPr>
          <a:xfrm>
            <a:off x="2699792" y="4139940"/>
            <a:ext cx="1947709" cy="905230"/>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Inspect Dataset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Inspects the dataset by removing missing value and updating all numeric values to two decimals</a:t>
            </a:r>
            <a:endParaRPr sz="1050" b="0" i="0" u="none" strike="noStrike" cap="none">
              <a:solidFill>
                <a:srgbClr val="000000"/>
              </a:solidFill>
              <a:latin typeface="Calibri"/>
              <a:ea typeface="Calibri"/>
              <a:cs typeface="Calibri"/>
              <a:sym typeface="Calibri"/>
            </a:endParaRPr>
          </a:p>
        </p:txBody>
      </p:sp>
      <p:sp>
        <p:nvSpPr>
          <p:cNvPr id="153" name="Google Shape;153;p18"/>
          <p:cNvSpPr txBox="1"/>
          <p:nvPr/>
        </p:nvSpPr>
        <p:spPr>
          <a:xfrm>
            <a:off x="4982480" y="4139940"/>
            <a:ext cx="1958473" cy="954103"/>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 Visualization</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Visualizes the distribution of each variable and the correlation between different parameters</a:t>
            </a:r>
            <a:endParaRPr sz="1050" b="0" i="0" u="none" strike="noStrike" cap="none">
              <a:solidFill>
                <a:srgbClr val="000000"/>
              </a:solidFill>
              <a:latin typeface="Calibri"/>
              <a:ea typeface="Calibri"/>
              <a:cs typeface="Calibri"/>
              <a:sym typeface="Calibri"/>
            </a:endParaRPr>
          </a:p>
        </p:txBody>
      </p:sp>
      <p:sp>
        <p:nvSpPr>
          <p:cNvPr id="154" name="Google Shape;154;p18"/>
          <p:cNvSpPr txBox="1"/>
          <p:nvPr/>
        </p:nvSpPr>
        <p:spPr>
          <a:xfrm>
            <a:off x="7164288" y="4139940"/>
            <a:ext cx="1958473" cy="954103"/>
          </a:xfrm>
          <a:prstGeom prst="rect">
            <a:avLst/>
          </a:prstGeom>
          <a:noFill/>
          <a:ln>
            <a:noFill/>
          </a:ln>
        </p:spPr>
        <p:txBody>
          <a:bodyPr spcFirstLastPara="1" wrap="square" lIns="121900" tIns="60950" rIns="121900" bIns="6095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zh-CN" sz="1200" b="1" i="0" u="none" strike="noStrike" cap="none">
                <a:solidFill>
                  <a:srgbClr val="000000"/>
                </a:solidFill>
                <a:latin typeface="Calibri"/>
                <a:ea typeface="Calibri"/>
                <a:cs typeface="Calibri"/>
                <a:sym typeface="Calibri"/>
              </a:rPr>
              <a:t>Data Modeling</a:t>
            </a:r>
            <a:endParaRPr sz="12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50"/>
              <a:buFont typeface="Arial"/>
              <a:buNone/>
            </a:pPr>
            <a:r>
              <a:rPr lang="zh-CN" sz="1050" b="0" i="0" u="none" strike="noStrike" cap="none">
                <a:solidFill>
                  <a:srgbClr val="000000"/>
                </a:solidFill>
                <a:latin typeface="Calibri"/>
                <a:ea typeface="Calibri"/>
                <a:cs typeface="Calibri"/>
                <a:sym typeface="Calibri"/>
              </a:rPr>
              <a:t>Takes advantages of algorithms including Linear Regression, Random Forest and Decision Tree</a:t>
            </a:r>
            <a:endParaRPr sz="1050" b="0" i="0" u="none" strike="noStrike" cap="none">
              <a:solidFill>
                <a:srgbClr val="000000"/>
              </a:solidFill>
              <a:latin typeface="Calibri"/>
              <a:ea typeface="Calibri"/>
              <a:cs typeface="Calibri"/>
              <a:sym typeface="Calibri"/>
            </a:endParaRPr>
          </a:p>
        </p:txBody>
      </p:sp>
      <p:pic>
        <p:nvPicPr>
          <p:cNvPr id="155" name="Google Shape;155;p18"/>
          <p:cNvPicPr preferRelativeResize="0"/>
          <p:nvPr/>
        </p:nvPicPr>
        <p:blipFill rotWithShape="1">
          <a:blip r:embed="rId4">
            <a:alphaModFix/>
          </a:blip>
          <a:srcRect/>
          <a:stretch/>
        </p:blipFill>
        <p:spPr>
          <a:xfrm>
            <a:off x="1178130" y="3785003"/>
            <a:ext cx="354937" cy="354937"/>
          </a:xfrm>
          <a:prstGeom prst="rect">
            <a:avLst/>
          </a:prstGeom>
          <a:noFill/>
          <a:ln>
            <a:noFill/>
          </a:ln>
        </p:spPr>
      </p:pic>
      <p:pic>
        <p:nvPicPr>
          <p:cNvPr id="156" name="Google Shape;156;p18" descr="51b2e7681661e_48.png"/>
          <p:cNvPicPr preferRelativeResize="0"/>
          <p:nvPr/>
        </p:nvPicPr>
        <p:blipFill rotWithShape="1">
          <a:blip r:embed="rId5">
            <a:alphaModFix/>
          </a:blip>
          <a:srcRect t="31968" b="49575"/>
          <a:stretch/>
        </p:blipFill>
        <p:spPr>
          <a:xfrm>
            <a:off x="3143263" y="3625939"/>
            <a:ext cx="853896" cy="659888"/>
          </a:xfrm>
          <a:prstGeom prst="rect">
            <a:avLst/>
          </a:prstGeom>
          <a:noFill/>
          <a:ln>
            <a:noFill/>
          </a:ln>
        </p:spPr>
      </p:pic>
      <p:pic>
        <p:nvPicPr>
          <p:cNvPr id="157" name="Google Shape;157;p18"/>
          <p:cNvPicPr preferRelativeResize="0"/>
          <p:nvPr/>
        </p:nvPicPr>
        <p:blipFill rotWithShape="1">
          <a:blip r:embed="rId6">
            <a:alphaModFix/>
          </a:blip>
          <a:srcRect/>
          <a:stretch/>
        </p:blipFill>
        <p:spPr>
          <a:xfrm>
            <a:off x="5716267" y="3697316"/>
            <a:ext cx="442624" cy="442624"/>
          </a:xfrm>
          <a:prstGeom prst="rect">
            <a:avLst/>
          </a:prstGeom>
          <a:noFill/>
          <a:ln>
            <a:noFill/>
          </a:ln>
        </p:spPr>
      </p:pic>
      <p:pic>
        <p:nvPicPr>
          <p:cNvPr id="158" name="Google Shape;158;p18" descr="51b2e7681661e_47.png"/>
          <p:cNvPicPr preferRelativeResize="0"/>
          <p:nvPr/>
        </p:nvPicPr>
        <p:blipFill rotWithShape="1">
          <a:blip r:embed="rId7">
            <a:alphaModFix/>
          </a:blip>
          <a:srcRect l="53918" t="77713"/>
          <a:stretch/>
        </p:blipFill>
        <p:spPr>
          <a:xfrm>
            <a:off x="7793789" y="3625939"/>
            <a:ext cx="591461" cy="718770"/>
          </a:xfrm>
          <a:prstGeom prst="rect">
            <a:avLst/>
          </a:prstGeom>
          <a:noFill/>
          <a:ln>
            <a:noFill/>
          </a:ln>
        </p:spPr>
      </p:pic>
      <p:pic>
        <p:nvPicPr>
          <p:cNvPr id="159" name="Google Shape;159;p18" descr="无标题副本.png"/>
          <p:cNvPicPr preferRelativeResize="0"/>
          <p:nvPr/>
        </p:nvPicPr>
        <p:blipFill rotWithShape="1">
          <a:blip r:embed="rId8">
            <a:alphaModFix/>
          </a:blip>
          <a:srcRect b="5510"/>
          <a:stretch/>
        </p:blipFill>
        <p:spPr>
          <a:xfrm>
            <a:off x="2967789" y="1091938"/>
            <a:ext cx="3154948" cy="1774658"/>
          </a:xfrm>
          <a:prstGeom prst="rect">
            <a:avLst/>
          </a:prstGeom>
          <a:noFill/>
          <a:ln>
            <a:noFill/>
          </a:ln>
        </p:spPr>
      </p:pic>
      <p:sp>
        <p:nvSpPr>
          <p:cNvPr id="160" name="Google Shape;160;p18"/>
          <p:cNvSpPr txBox="1"/>
          <p:nvPr/>
        </p:nvSpPr>
        <p:spPr>
          <a:xfrm>
            <a:off x="3331047" y="1242866"/>
            <a:ext cx="2568533" cy="984881"/>
          </a:xfrm>
          <a:prstGeom prst="rect">
            <a:avLst/>
          </a:prstGeom>
          <a:no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sz="1400" b="0" i="0" u="none" strike="noStrike" cap="none">
                <a:solidFill>
                  <a:srgbClr val="FFFFFF"/>
                </a:solidFill>
                <a:latin typeface="Calibri"/>
                <a:ea typeface="Calibri"/>
                <a:cs typeface="Calibri"/>
                <a:sym typeface="Calibri"/>
              </a:rPr>
              <a:t>The aim of data analysis is to conduct a wide variety of analysis and forecasting operations using the dataset.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endParaRPr/>
          </a:p>
        </p:txBody>
      </p:sp>
      <p:pic>
        <p:nvPicPr>
          <p:cNvPr id="166" name="Google Shape;166;p19"/>
          <p:cNvPicPr preferRelativeResize="0">
            <a:picLocks noGrp="1"/>
          </p:cNvPicPr>
          <p:nvPr>
            <p:ph type="body" idx="1"/>
          </p:nvPr>
        </p:nvPicPr>
        <p:blipFill rotWithShape="1">
          <a:blip r:embed="rId3">
            <a:alphaModFix/>
          </a:blip>
          <a:srcRect/>
          <a:stretch/>
        </p:blipFill>
        <p:spPr>
          <a:xfrm>
            <a:off x="2654300" y="2420937"/>
            <a:ext cx="3835400" cy="952500"/>
          </a:xfrm>
          <a:prstGeom prst="rect">
            <a:avLst/>
          </a:prstGeom>
          <a:noFill/>
          <a:ln>
            <a:noFill/>
          </a:ln>
        </p:spPr>
      </p:pic>
      <p:pic>
        <p:nvPicPr>
          <p:cNvPr id="167" name="Google Shape;167;p19" descr="无标题副本.png"/>
          <p:cNvPicPr preferRelativeResize="0"/>
          <p:nvPr/>
        </p:nvPicPr>
        <p:blipFill rotWithShape="1">
          <a:blip r:embed="rId4">
            <a:alphaModFix/>
          </a:blip>
          <a:srcRect t="-1" r="16938" b="47943"/>
          <a:stretch/>
        </p:blipFill>
        <p:spPr>
          <a:xfrm>
            <a:off x="0" y="0"/>
            <a:ext cx="9180512" cy="5240422"/>
          </a:xfrm>
          <a:prstGeom prst="rect">
            <a:avLst/>
          </a:prstGeom>
          <a:noFill/>
          <a:ln>
            <a:noFill/>
          </a:ln>
        </p:spPr>
      </p:pic>
      <p:sp>
        <p:nvSpPr>
          <p:cNvPr id="168" name="Google Shape;168;p19"/>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lt1"/>
                </a:solidFill>
                <a:latin typeface="Calibri"/>
                <a:ea typeface="Calibri"/>
                <a:cs typeface="Calibri"/>
                <a:sym typeface="Calibri"/>
              </a:rPr>
              <a:t>Library Installation</a:t>
            </a:r>
            <a:endParaRPr sz="2800" b="1" i="0" u="none" strike="noStrike" cap="none">
              <a:solidFill>
                <a:schemeClr val="lt1"/>
              </a:solidFill>
              <a:latin typeface="Calibri"/>
              <a:ea typeface="Calibri"/>
              <a:cs typeface="Calibri"/>
              <a:sym typeface="Calibri"/>
            </a:endParaRPr>
          </a:p>
        </p:txBody>
      </p:sp>
      <p:sp>
        <p:nvSpPr>
          <p:cNvPr id="169" name="Google Shape;169;p19"/>
          <p:cNvSpPr txBox="1"/>
          <p:nvPr/>
        </p:nvSpPr>
        <p:spPr>
          <a:xfrm>
            <a:off x="4122975" y="1519825"/>
            <a:ext cx="4725000" cy="3720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FFFFFF"/>
              </a:buClr>
              <a:buSzPts val="1800"/>
              <a:buFont typeface="Arial"/>
              <a:buChar char="●"/>
            </a:pPr>
            <a:r>
              <a:rPr lang="zh-CN" sz="1800" b="1" i="0" u="none" strike="noStrike" cap="none">
                <a:solidFill>
                  <a:srgbClr val="FFFFFF"/>
                </a:solidFill>
                <a:latin typeface="Calibri"/>
                <a:ea typeface="Calibri"/>
                <a:cs typeface="Calibri"/>
                <a:sym typeface="Calibri"/>
              </a:rPr>
              <a:t>Numpy:</a:t>
            </a:r>
            <a:r>
              <a:rPr lang="zh-CN" sz="1800" b="0" i="0" u="none" strike="noStrike" cap="none">
                <a:solidFill>
                  <a:srgbClr val="FFFFFF"/>
                </a:solidFill>
                <a:latin typeface="Calibri"/>
                <a:ea typeface="Calibri"/>
                <a:cs typeface="Calibri"/>
                <a:sym typeface="Calibri"/>
              </a:rPr>
              <a:t> Provides multi-dimensional array object</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Pandas: </a:t>
            </a:r>
            <a:r>
              <a:rPr lang="zh-CN" sz="1800" b="0" i="0" u="none" strike="noStrike" cap="none">
                <a:solidFill>
                  <a:srgbClr val="FFFFFF"/>
                </a:solidFill>
                <a:latin typeface="Calibri"/>
                <a:ea typeface="Calibri"/>
                <a:cs typeface="Calibri"/>
                <a:sym typeface="Calibri"/>
              </a:rPr>
              <a:t>Python Data Analysis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Matplotlib: </a:t>
            </a:r>
            <a:r>
              <a:rPr lang="zh-CN" sz="1800" b="0" i="0" u="none" strike="noStrike" cap="none">
                <a:solidFill>
                  <a:srgbClr val="FFFFFF"/>
                </a:solidFill>
                <a:latin typeface="Calibri"/>
                <a:ea typeface="Calibri"/>
                <a:cs typeface="Calibri"/>
                <a:sym typeface="Calibri"/>
              </a:rPr>
              <a:t>Python 2D Plotting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Seaborn: </a:t>
            </a:r>
            <a:r>
              <a:rPr lang="zh-CN" sz="1800" b="0" i="0" u="none" strike="noStrike" cap="none">
                <a:solidFill>
                  <a:srgbClr val="FFFFFF"/>
                </a:solidFill>
                <a:latin typeface="Calibri"/>
                <a:ea typeface="Calibri"/>
                <a:cs typeface="Calibri"/>
                <a:sym typeface="Calibri"/>
              </a:rPr>
              <a:t>Python Data Visualization Library</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Datetime: </a:t>
            </a:r>
            <a:r>
              <a:rPr lang="zh-CN" sz="1800" b="0" i="0" u="none" strike="noStrike" cap="none">
                <a:solidFill>
                  <a:srgbClr val="FFFFFF"/>
                </a:solidFill>
                <a:latin typeface="Calibri"/>
                <a:ea typeface="Calibri"/>
                <a:cs typeface="Calibri"/>
                <a:sym typeface="Calibri"/>
              </a:rPr>
              <a:t>Supplies classes for manipulating dates and times</a:t>
            </a:r>
            <a:endParaRPr sz="1800" b="0" i="0" u="none" strike="noStrike" cap="none">
              <a:solidFill>
                <a:srgbClr val="FFFFFF"/>
              </a:solidFill>
              <a:latin typeface="Calibri"/>
              <a:ea typeface="Calibri"/>
              <a:cs typeface="Calibri"/>
              <a:sym typeface="Calibri"/>
            </a:endParaRPr>
          </a:p>
          <a:p>
            <a:pPr marL="457200" marR="0" lvl="0" indent="-342900" algn="l" rtl="0">
              <a:lnSpc>
                <a:spcPct val="115000"/>
              </a:lnSpc>
              <a:spcBef>
                <a:spcPts val="0"/>
              </a:spcBef>
              <a:spcAft>
                <a:spcPts val="0"/>
              </a:spcAft>
              <a:buClr>
                <a:srgbClr val="FFFFFF"/>
              </a:buClr>
              <a:buSzPts val="1800"/>
              <a:buFont typeface="Calibri"/>
              <a:buChar char="●"/>
            </a:pPr>
            <a:r>
              <a:rPr lang="zh-CN" sz="1800" b="1" i="0" u="none" strike="noStrike" cap="none">
                <a:solidFill>
                  <a:srgbClr val="FFFFFF"/>
                </a:solidFill>
                <a:latin typeface="Calibri"/>
                <a:ea typeface="Calibri"/>
                <a:cs typeface="Calibri"/>
                <a:sym typeface="Calibri"/>
              </a:rPr>
              <a:t>Networkx: </a:t>
            </a:r>
            <a:r>
              <a:rPr lang="zh-CN" sz="1800" b="0" i="0" u="none" strike="noStrike" cap="none">
                <a:solidFill>
                  <a:srgbClr val="FFFFFF"/>
                </a:solidFill>
                <a:latin typeface="Calibri"/>
                <a:ea typeface="Calibri"/>
                <a:cs typeface="Calibri"/>
                <a:sym typeface="Calibri"/>
              </a:rPr>
              <a:t>Python Library for studying graphs and networks</a:t>
            </a:r>
            <a:endParaRPr sz="1800" b="0" i="0" u="none" strike="noStrike" cap="none">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70" name="Google Shape;170;p19"/>
          <p:cNvPicPr preferRelativeResize="0"/>
          <p:nvPr/>
        </p:nvPicPr>
        <p:blipFill rotWithShape="1">
          <a:blip r:embed="rId5">
            <a:alphaModFix/>
          </a:blip>
          <a:srcRect/>
          <a:stretch/>
        </p:blipFill>
        <p:spPr>
          <a:xfrm>
            <a:off x="457200" y="2053875"/>
            <a:ext cx="3369750" cy="1552125"/>
          </a:xfrm>
          <a:prstGeom prst="roundRect">
            <a:avLst>
              <a:gd name="adj" fmla="val 16667"/>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0" descr="无标题副本.png"/>
          <p:cNvPicPr preferRelativeResize="0"/>
          <p:nvPr/>
        </p:nvPicPr>
        <p:blipFill rotWithShape="1">
          <a:blip r:embed="rId3">
            <a:alphaModFix/>
          </a:blip>
          <a:srcRect t="55771" b="5510"/>
          <a:stretch/>
        </p:blipFill>
        <p:spPr>
          <a:xfrm>
            <a:off x="-18256" y="0"/>
            <a:ext cx="9162256" cy="543697"/>
          </a:xfrm>
          <a:prstGeom prst="rect">
            <a:avLst/>
          </a:prstGeom>
          <a:noFill/>
          <a:ln>
            <a:noFill/>
          </a:ln>
        </p:spPr>
      </p:pic>
      <p:sp>
        <p:nvSpPr>
          <p:cNvPr id="176" name="Google Shape;176;p20"/>
          <p:cNvSpPr txBox="1"/>
          <p:nvPr/>
        </p:nvSpPr>
        <p:spPr>
          <a:xfrm>
            <a:off x="-18256" y="480337"/>
            <a:ext cx="91805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Inspection</a:t>
            </a:r>
            <a:endParaRPr sz="2800" b="1" i="0" u="none" strike="noStrike" cap="none">
              <a:solidFill>
                <a:schemeClr val="dk1"/>
              </a:solidFill>
              <a:latin typeface="Calibri"/>
              <a:ea typeface="Calibri"/>
              <a:cs typeface="Calibri"/>
              <a:sym typeface="Calibri"/>
            </a:endParaRPr>
          </a:p>
        </p:txBody>
      </p:sp>
      <p:pic>
        <p:nvPicPr>
          <p:cNvPr id="177" name="Google Shape;177;p20"/>
          <p:cNvPicPr preferRelativeResize="0"/>
          <p:nvPr/>
        </p:nvPicPr>
        <p:blipFill rotWithShape="1">
          <a:blip r:embed="rId4">
            <a:alphaModFix/>
          </a:blip>
          <a:srcRect/>
          <a:stretch/>
        </p:blipFill>
        <p:spPr>
          <a:xfrm>
            <a:off x="150127" y="1701962"/>
            <a:ext cx="4199451" cy="2038015"/>
          </a:xfrm>
          <a:prstGeom prst="rect">
            <a:avLst/>
          </a:prstGeom>
          <a:noFill/>
          <a:ln>
            <a:noFill/>
          </a:ln>
        </p:spPr>
      </p:pic>
      <p:sp>
        <p:nvSpPr>
          <p:cNvPr id="178" name="Google Shape;178;p20"/>
          <p:cNvSpPr/>
          <p:nvPr/>
        </p:nvSpPr>
        <p:spPr>
          <a:xfrm>
            <a:off x="274484" y="1152605"/>
            <a:ext cx="3656770"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Use data.head( ) to check the first 5 rows </a:t>
            </a:r>
            <a:endParaRPr/>
          </a:p>
        </p:txBody>
      </p:sp>
      <p:sp>
        <p:nvSpPr>
          <p:cNvPr id="179" name="Google Shape;179;p20"/>
          <p:cNvSpPr/>
          <p:nvPr/>
        </p:nvSpPr>
        <p:spPr>
          <a:xfrm>
            <a:off x="5011499" y="1044884"/>
            <a:ext cx="612815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variable types, numeric statistics and </a:t>
            </a:r>
            <a:endParaRPr/>
          </a:p>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categorical variable frequencies</a:t>
            </a:r>
            <a:endParaRPr/>
          </a:p>
        </p:txBody>
      </p:sp>
      <p:pic>
        <p:nvPicPr>
          <p:cNvPr id="180" name="Google Shape;180;p20"/>
          <p:cNvPicPr preferRelativeResize="0"/>
          <p:nvPr/>
        </p:nvPicPr>
        <p:blipFill rotWithShape="1">
          <a:blip r:embed="rId5">
            <a:alphaModFix/>
          </a:blip>
          <a:srcRect/>
          <a:stretch/>
        </p:blipFill>
        <p:spPr>
          <a:xfrm>
            <a:off x="5111354" y="1827567"/>
            <a:ext cx="3529804" cy="23997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1" descr="无标题副本.png"/>
          <p:cNvPicPr preferRelativeResize="0"/>
          <p:nvPr/>
        </p:nvPicPr>
        <p:blipFill rotWithShape="1">
          <a:blip r:embed="rId3">
            <a:alphaModFix/>
          </a:blip>
          <a:srcRect t="55771" b="5510"/>
          <a:stretch/>
        </p:blipFill>
        <p:spPr>
          <a:xfrm>
            <a:off x="1" y="0"/>
            <a:ext cx="9143999" cy="480337"/>
          </a:xfrm>
          <a:prstGeom prst="rect">
            <a:avLst/>
          </a:prstGeom>
          <a:noFill/>
          <a:ln>
            <a:noFill/>
          </a:ln>
        </p:spPr>
      </p:pic>
      <p:sp>
        <p:nvSpPr>
          <p:cNvPr id="186" name="Google Shape;186;p21"/>
          <p:cNvSpPr txBox="1"/>
          <p:nvPr/>
        </p:nvSpPr>
        <p:spPr>
          <a:xfrm>
            <a:off x="-18256" y="480337"/>
            <a:ext cx="91806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zh-CN" sz="2800" b="1" i="0" u="none" strike="noStrike" cap="none">
                <a:solidFill>
                  <a:schemeClr val="dk1"/>
                </a:solidFill>
                <a:latin typeface="Calibri"/>
                <a:ea typeface="Calibri"/>
                <a:cs typeface="Calibri"/>
                <a:sym typeface="Calibri"/>
              </a:rPr>
              <a:t>Dataset Inspection</a:t>
            </a:r>
            <a:endParaRPr sz="2800" b="1" i="0" u="none" strike="noStrike" cap="none">
              <a:solidFill>
                <a:schemeClr val="dk1"/>
              </a:solidFill>
              <a:latin typeface="Calibri"/>
              <a:ea typeface="Calibri"/>
              <a:cs typeface="Calibri"/>
              <a:sym typeface="Calibri"/>
            </a:endParaRPr>
          </a:p>
        </p:txBody>
      </p:sp>
      <p:sp>
        <p:nvSpPr>
          <p:cNvPr id="187" name="Google Shape;187;p21"/>
          <p:cNvSpPr/>
          <p:nvPr/>
        </p:nvSpPr>
        <p:spPr>
          <a:xfrm>
            <a:off x="497038" y="1216204"/>
            <a:ext cx="2036437"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the Null Data</a:t>
            </a:r>
            <a:endParaRPr/>
          </a:p>
        </p:txBody>
      </p:sp>
      <p:pic>
        <p:nvPicPr>
          <p:cNvPr id="188" name="Google Shape;188;p21"/>
          <p:cNvPicPr preferRelativeResize="0"/>
          <p:nvPr/>
        </p:nvPicPr>
        <p:blipFill rotWithShape="1">
          <a:blip r:embed="rId4">
            <a:alphaModFix/>
          </a:blip>
          <a:srcRect/>
          <a:stretch/>
        </p:blipFill>
        <p:spPr>
          <a:xfrm>
            <a:off x="497038" y="1736646"/>
            <a:ext cx="2363608" cy="1912565"/>
          </a:xfrm>
          <a:prstGeom prst="rect">
            <a:avLst/>
          </a:prstGeom>
          <a:noFill/>
          <a:ln>
            <a:noFill/>
          </a:ln>
        </p:spPr>
      </p:pic>
      <p:sp>
        <p:nvSpPr>
          <p:cNvPr id="189" name="Google Shape;189;p21"/>
          <p:cNvSpPr/>
          <p:nvPr/>
        </p:nvSpPr>
        <p:spPr>
          <a:xfrm>
            <a:off x="3251489" y="1216202"/>
            <a:ext cx="1715534"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Check the Outliers</a:t>
            </a:r>
            <a:endParaRPr/>
          </a:p>
        </p:txBody>
      </p:sp>
      <p:pic>
        <p:nvPicPr>
          <p:cNvPr id="190" name="Google Shape;190;p21"/>
          <p:cNvPicPr preferRelativeResize="0"/>
          <p:nvPr/>
        </p:nvPicPr>
        <p:blipFill rotWithShape="1">
          <a:blip r:embed="rId5">
            <a:alphaModFix/>
          </a:blip>
          <a:srcRect/>
          <a:stretch/>
        </p:blipFill>
        <p:spPr>
          <a:xfrm>
            <a:off x="3242689" y="1736644"/>
            <a:ext cx="5773894" cy="1690776"/>
          </a:xfrm>
          <a:prstGeom prst="rect">
            <a:avLst/>
          </a:prstGeom>
          <a:noFill/>
          <a:ln>
            <a:noFill/>
          </a:ln>
        </p:spPr>
      </p:pic>
      <p:sp>
        <p:nvSpPr>
          <p:cNvPr id="191" name="Google Shape;191;p21"/>
          <p:cNvSpPr txBox="1"/>
          <p:nvPr/>
        </p:nvSpPr>
        <p:spPr>
          <a:xfrm>
            <a:off x="675274" y="4044226"/>
            <a:ext cx="1858201"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CN" sz="1600" b="0" i="0" u="none" strike="noStrike" cap="none">
                <a:solidFill>
                  <a:schemeClr val="dk1"/>
                </a:solidFill>
                <a:latin typeface="Calibri"/>
                <a:ea typeface="Calibri"/>
                <a:cs typeface="Calibri"/>
                <a:sym typeface="Calibri"/>
              </a:rPr>
              <a:t>Get</a:t>
            </a:r>
            <a:r>
              <a:rPr lang="zh-CN" sz="1600" b="0" i="0" u="none" strike="noStrike" cap="none">
                <a:solidFill>
                  <a:srgbClr val="000000"/>
                </a:solidFill>
                <a:latin typeface="Calibri"/>
                <a:ea typeface="Calibri"/>
                <a:cs typeface="Calibri"/>
                <a:sym typeface="Calibri"/>
              </a:rPr>
              <a:t> the Mean Value</a:t>
            </a:r>
            <a:endParaRPr sz="1600" b="0" i="0" u="none" strike="noStrike" cap="none">
              <a:solidFill>
                <a:srgbClr val="000000"/>
              </a:solidFill>
              <a:latin typeface="Calibri"/>
              <a:ea typeface="Calibri"/>
              <a:cs typeface="Calibri"/>
              <a:sym typeface="Calibri"/>
            </a:endParaRPr>
          </a:p>
        </p:txBody>
      </p:sp>
      <p:pic>
        <p:nvPicPr>
          <p:cNvPr id="192" name="Google Shape;192;p21"/>
          <p:cNvPicPr preferRelativeResize="0"/>
          <p:nvPr/>
        </p:nvPicPr>
        <p:blipFill rotWithShape="1">
          <a:blip r:embed="rId6">
            <a:alphaModFix/>
          </a:blip>
          <a:srcRect/>
          <a:stretch/>
        </p:blipFill>
        <p:spPr>
          <a:xfrm>
            <a:off x="3122049" y="3522325"/>
            <a:ext cx="2899990" cy="1621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办公室">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1531</Words>
  <Application>Microsoft Macintosh PowerPoint</Application>
  <PresentationFormat>全屏显示(16:9)</PresentationFormat>
  <Paragraphs>154</Paragraphs>
  <Slides>23</Slides>
  <Notes>23</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23</vt:i4>
      </vt:variant>
    </vt:vector>
  </HeadingPairs>
  <TitlesOfParts>
    <vt:vector size="26" baseType="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Hongying Liu</cp:lastModifiedBy>
  <cp:revision>5</cp:revision>
  <dcterms:modified xsi:type="dcterms:W3CDTF">2020-05-25T20:27:53Z</dcterms:modified>
</cp:coreProperties>
</file>